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8288000" cy="10287000"/>
  <p:notesSz cx="6858000" cy="9144000"/>
  <p:embeddedFontLst>
    <p:embeddedFont>
      <p:font typeface="210 디딤고딕" panose="020B0600000101010101" charset="-127"/>
      <p:regular r:id="rId27"/>
    </p:embeddedFont>
    <p:embeddedFont>
      <p:font typeface="210 디딤고딕 Bold" panose="020B0600000101010101" charset="-127"/>
      <p:regular r:id="rId28"/>
    </p:embeddedFont>
    <p:embeddedFont>
      <p:font typeface="210 디딤고딕 Light" panose="020B0600000101010101" charset="-127"/>
      <p:regular r:id="rId29"/>
    </p:embeddedFont>
    <p:embeddedFont>
      <p:font typeface="Black Han Sans" panose="020B0600000101010101" charset="-127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29" d="100"/>
          <a:sy n="29" d="100"/>
        </p:scale>
        <p:origin x="58" y="81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479010" y="3198765"/>
            <a:ext cx="13329980" cy="2039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독서 루틴 형성 서비스,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30919" y="4686300"/>
            <a:ext cx="11226161" cy="2039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리딩루틴</a:t>
            </a:r>
          </a:p>
        </p:txBody>
      </p:sp>
      <p:sp>
        <p:nvSpPr>
          <p:cNvPr id="7" name="AutoShape 7"/>
          <p:cNvSpPr/>
          <p:nvPr/>
        </p:nvSpPr>
        <p:spPr>
          <a:xfrm>
            <a:off x="809825" y="207659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6235503" y="981075"/>
            <a:ext cx="5816995" cy="772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SCS4045-01</a:t>
            </a:r>
          </a:p>
          <a:p>
            <a:pPr marL="0" lvl="0" indent="0"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오픈소스소프트웨어프로젝트 _01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89735" y="7726410"/>
            <a:ext cx="2943283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PAGE6</a:t>
            </a:r>
          </a:p>
        </p:txBody>
      </p:sp>
      <p:sp>
        <p:nvSpPr>
          <p:cNvPr id="10" name="AutoShape 10"/>
          <p:cNvSpPr/>
          <p:nvPr/>
        </p:nvSpPr>
        <p:spPr>
          <a:xfrm>
            <a:off x="7823586" y="7816662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7918836" y="7726410"/>
            <a:ext cx="6764689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김수영, 류슬기, 박서현, 서가은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808794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056426" y="3016345"/>
            <a:ext cx="2674190" cy="5782032"/>
          </a:xfrm>
          <a:custGeom>
            <a:avLst/>
            <a:gdLst/>
            <a:ahLst/>
            <a:cxnLst/>
            <a:rect l="l" t="t" r="r" b="b"/>
            <a:pathLst>
              <a:path w="2674190" h="5782032">
                <a:moveTo>
                  <a:pt x="0" y="0"/>
                </a:moveTo>
                <a:lnTo>
                  <a:pt x="2674190" y="0"/>
                </a:lnTo>
                <a:lnTo>
                  <a:pt x="2674190" y="5782032"/>
                </a:lnTo>
                <a:lnTo>
                  <a:pt x="0" y="57820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4299007" y="3016345"/>
            <a:ext cx="2674190" cy="5782032"/>
          </a:xfrm>
          <a:custGeom>
            <a:avLst/>
            <a:gdLst/>
            <a:ahLst/>
            <a:cxnLst/>
            <a:rect l="l" t="t" r="r" b="b"/>
            <a:pathLst>
              <a:path w="2674190" h="5782032">
                <a:moveTo>
                  <a:pt x="0" y="0"/>
                </a:moveTo>
                <a:lnTo>
                  <a:pt x="2674189" y="0"/>
                </a:lnTo>
                <a:lnTo>
                  <a:pt x="2674189" y="5782032"/>
                </a:lnTo>
                <a:lnTo>
                  <a:pt x="0" y="57820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9144000" y="3016345"/>
            <a:ext cx="2674190" cy="5782032"/>
          </a:xfrm>
          <a:custGeom>
            <a:avLst/>
            <a:gdLst/>
            <a:ahLst/>
            <a:cxnLst/>
            <a:rect l="l" t="t" r="r" b="b"/>
            <a:pathLst>
              <a:path w="2674190" h="5782032">
                <a:moveTo>
                  <a:pt x="0" y="0"/>
                </a:moveTo>
                <a:lnTo>
                  <a:pt x="2674190" y="0"/>
                </a:lnTo>
                <a:lnTo>
                  <a:pt x="2674190" y="5782032"/>
                </a:lnTo>
                <a:lnTo>
                  <a:pt x="0" y="57820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UI/UX 설계_로그인 회원가입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842287" y="8874125"/>
            <a:ext cx="1514383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로그인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060998" y="8874125"/>
            <a:ext cx="1514383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회원가입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내용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10 / 25</a:t>
            </a:r>
          </a:p>
        </p:txBody>
      </p:sp>
      <p:sp>
        <p:nvSpPr>
          <p:cNvPr id="14" name="AutoShape 14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544367" y="5700711"/>
            <a:ext cx="2951421" cy="3148729"/>
          </a:xfrm>
          <a:custGeom>
            <a:avLst/>
            <a:gdLst/>
            <a:ahLst/>
            <a:cxnLst/>
            <a:rect l="l" t="t" r="r" b="b"/>
            <a:pathLst>
              <a:path w="2951421" h="3148729">
                <a:moveTo>
                  <a:pt x="0" y="0"/>
                </a:moveTo>
                <a:lnTo>
                  <a:pt x="2951421" y="0"/>
                </a:lnTo>
                <a:lnTo>
                  <a:pt x="2951421" y="3148728"/>
                </a:lnTo>
                <a:lnTo>
                  <a:pt x="0" y="31487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4334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6914455" y="2194012"/>
            <a:ext cx="3078135" cy="6655428"/>
          </a:xfrm>
          <a:custGeom>
            <a:avLst/>
            <a:gdLst/>
            <a:ahLst/>
            <a:cxnLst/>
            <a:rect l="l" t="t" r="r" b="b"/>
            <a:pathLst>
              <a:path w="3078135" h="6655428">
                <a:moveTo>
                  <a:pt x="0" y="0"/>
                </a:moveTo>
                <a:lnTo>
                  <a:pt x="3078136" y="0"/>
                </a:lnTo>
                <a:lnTo>
                  <a:pt x="3078136" y="6655427"/>
                </a:lnTo>
                <a:lnTo>
                  <a:pt x="0" y="66554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AutoShape 7"/>
          <p:cNvSpPr/>
          <p:nvPr/>
        </p:nvSpPr>
        <p:spPr>
          <a:xfrm flipH="1">
            <a:off x="5665721" y="3888366"/>
            <a:ext cx="1455351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oval" w="lg" len="lg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3978147" y="3535941"/>
            <a:ext cx="1417439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현재 참여중인 </a:t>
            </a:r>
          </a:p>
          <a:p>
            <a:pPr algn="just">
              <a:lnSpc>
                <a:spcPts val="261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리딩클럽 확인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687131" y="8921928"/>
            <a:ext cx="1585486" cy="336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2"/>
              </a:lnSpc>
            </a:pPr>
            <a:r>
              <a:rPr lang="en-US" sz="1884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메인페이지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732337" y="5583816"/>
            <a:ext cx="3909060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사용자들이 독서완료 기록에 많이 기입한</a:t>
            </a:r>
          </a:p>
          <a:p>
            <a:pPr algn="r">
              <a:lnSpc>
                <a:spcPts val="261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인기있는 장소 리스트들 </a:t>
            </a:r>
          </a:p>
        </p:txBody>
      </p:sp>
      <p:sp>
        <p:nvSpPr>
          <p:cNvPr id="11" name="AutoShape 11"/>
          <p:cNvSpPr/>
          <p:nvPr/>
        </p:nvSpPr>
        <p:spPr>
          <a:xfrm>
            <a:off x="9685745" y="7275075"/>
            <a:ext cx="1858622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oval" w="lg" len="lg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11989056" y="4791075"/>
            <a:ext cx="2062043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다른 루티너들이 읽는</a:t>
            </a:r>
          </a:p>
          <a:p>
            <a:pPr algn="ctr">
              <a:lnSpc>
                <a:spcPts val="261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책에 대한 정보 제공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UI/UX 설계_메인페이지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내용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11 / 25</a:t>
            </a:r>
          </a:p>
        </p:txBody>
      </p:sp>
      <p:sp>
        <p:nvSpPr>
          <p:cNvPr id="17" name="AutoShape 17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165568" y="3016345"/>
            <a:ext cx="2669893" cy="5772742"/>
          </a:xfrm>
          <a:custGeom>
            <a:avLst/>
            <a:gdLst/>
            <a:ahLst/>
            <a:cxnLst/>
            <a:rect l="l" t="t" r="r" b="b"/>
            <a:pathLst>
              <a:path w="2669893" h="5772742">
                <a:moveTo>
                  <a:pt x="0" y="0"/>
                </a:moveTo>
                <a:lnTo>
                  <a:pt x="2669893" y="0"/>
                </a:lnTo>
                <a:lnTo>
                  <a:pt x="2669893" y="5772742"/>
                </a:lnTo>
                <a:lnTo>
                  <a:pt x="0" y="57727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5117368" y="3016345"/>
            <a:ext cx="2669893" cy="5772742"/>
          </a:xfrm>
          <a:custGeom>
            <a:avLst/>
            <a:gdLst/>
            <a:ahLst/>
            <a:cxnLst/>
            <a:rect l="l" t="t" r="r" b="b"/>
            <a:pathLst>
              <a:path w="2669893" h="5772742">
                <a:moveTo>
                  <a:pt x="0" y="0"/>
                </a:moveTo>
                <a:lnTo>
                  <a:pt x="2669893" y="0"/>
                </a:lnTo>
                <a:lnTo>
                  <a:pt x="2669893" y="5772742"/>
                </a:lnTo>
                <a:lnTo>
                  <a:pt x="0" y="57727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1213768" y="3016345"/>
            <a:ext cx="2669893" cy="5772742"/>
          </a:xfrm>
          <a:custGeom>
            <a:avLst/>
            <a:gdLst/>
            <a:ahLst/>
            <a:cxnLst/>
            <a:rect l="l" t="t" r="r" b="b"/>
            <a:pathLst>
              <a:path w="2669893" h="5772742">
                <a:moveTo>
                  <a:pt x="0" y="0"/>
                </a:moveTo>
                <a:lnTo>
                  <a:pt x="2669893" y="0"/>
                </a:lnTo>
                <a:lnTo>
                  <a:pt x="2669893" y="5772742"/>
                </a:lnTo>
                <a:lnTo>
                  <a:pt x="0" y="57727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5695123" y="8855762"/>
            <a:ext cx="1514383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 리스트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743323" y="8855762"/>
            <a:ext cx="1514383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 진행중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504463" y="8855762"/>
            <a:ext cx="2088504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 완료 기록 작성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148810" y="3615091"/>
            <a:ext cx="1514383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 등록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823372" y="4329466"/>
            <a:ext cx="1839821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등록했던</a:t>
            </a:r>
          </a:p>
          <a:p>
            <a:pPr algn="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루틴들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92820" y="7357269"/>
            <a:ext cx="2870373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실행할 루틴을 클릭하고 </a:t>
            </a:r>
          </a:p>
          <a:p>
            <a:pPr algn="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시작 버튼을 누르면 루틴 시작</a:t>
            </a:r>
          </a:p>
        </p:txBody>
      </p:sp>
      <p:sp>
        <p:nvSpPr>
          <p:cNvPr id="14" name="AutoShape 14"/>
          <p:cNvSpPr/>
          <p:nvPr/>
        </p:nvSpPr>
        <p:spPr>
          <a:xfrm flipH="1">
            <a:off x="4837684" y="7709694"/>
            <a:ext cx="1455351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oval" w="lg" len="lg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14058724" y="4758090"/>
            <a:ext cx="2436456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 완료시</a:t>
            </a:r>
          </a:p>
          <a:p>
            <a:pPr algn="just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읽은 책, 장소, 메모(인상깊은 구절 등) 을 기록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UI/UX 설계_루틴 등록 및 완료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내용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12 / 25</a:t>
            </a:r>
          </a:p>
        </p:txBody>
      </p:sp>
      <p:sp>
        <p:nvSpPr>
          <p:cNvPr id="20" name="AutoShape 20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792081" y="2861391"/>
            <a:ext cx="2796373" cy="6046213"/>
          </a:xfrm>
          <a:custGeom>
            <a:avLst/>
            <a:gdLst/>
            <a:ahLst/>
            <a:cxnLst/>
            <a:rect l="l" t="t" r="r" b="b"/>
            <a:pathLst>
              <a:path w="2796373" h="6046213">
                <a:moveTo>
                  <a:pt x="0" y="0"/>
                </a:moveTo>
                <a:lnTo>
                  <a:pt x="2796374" y="0"/>
                </a:lnTo>
                <a:lnTo>
                  <a:pt x="2796374" y="6046213"/>
                </a:lnTo>
                <a:lnTo>
                  <a:pt x="0" y="60462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7940156" y="2861391"/>
            <a:ext cx="2796373" cy="6046213"/>
          </a:xfrm>
          <a:custGeom>
            <a:avLst/>
            <a:gdLst/>
            <a:ahLst/>
            <a:cxnLst/>
            <a:rect l="l" t="t" r="r" b="b"/>
            <a:pathLst>
              <a:path w="2796373" h="6046213">
                <a:moveTo>
                  <a:pt x="0" y="0"/>
                </a:moveTo>
                <a:lnTo>
                  <a:pt x="2796373" y="0"/>
                </a:lnTo>
                <a:lnTo>
                  <a:pt x="2796373" y="6046213"/>
                </a:lnTo>
                <a:lnTo>
                  <a:pt x="0" y="60462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1197252" y="2847802"/>
            <a:ext cx="2796373" cy="6046213"/>
          </a:xfrm>
          <a:custGeom>
            <a:avLst/>
            <a:gdLst/>
            <a:ahLst/>
            <a:cxnLst/>
            <a:rect l="l" t="t" r="r" b="b"/>
            <a:pathLst>
              <a:path w="2796373" h="6046213">
                <a:moveTo>
                  <a:pt x="0" y="0"/>
                </a:moveTo>
                <a:lnTo>
                  <a:pt x="2796373" y="0"/>
                </a:lnTo>
                <a:lnTo>
                  <a:pt x="2796373" y="6046213"/>
                </a:lnTo>
                <a:lnTo>
                  <a:pt x="0" y="60462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4412881" y="8977581"/>
            <a:ext cx="1554773" cy="330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9"/>
              </a:lnSpc>
            </a:pPr>
            <a:r>
              <a:rPr lang="en-US" sz="1848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책 등록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560956" y="9004760"/>
            <a:ext cx="1554773" cy="330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9"/>
              </a:lnSpc>
            </a:pPr>
            <a:r>
              <a:rPr lang="en-US" sz="1848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내 서재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823075" y="8977581"/>
            <a:ext cx="1554773" cy="330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9"/>
              </a:lnSpc>
            </a:pPr>
            <a:r>
              <a:rPr lang="en-US" sz="1848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책 메모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26667" y="5024448"/>
            <a:ext cx="1888890" cy="66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79"/>
              </a:lnSpc>
            </a:pPr>
            <a:r>
              <a:rPr lang="en-US" sz="1848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읽을 책</a:t>
            </a:r>
          </a:p>
          <a:p>
            <a:pPr algn="r">
              <a:lnSpc>
                <a:spcPts val="2679"/>
              </a:lnSpc>
            </a:pPr>
            <a:r>
              <a:rPr lang="en-US" sz="1848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등록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232479" y="5647515"/>
            <a:ext cx="2428854" cy="995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79"/>
              </a:lnSpc>
            </a:pPr>
            <a:r>
              <a:rPr lang="en-US" sz="1848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책을 클릭하고</a:t>
            </a:r>
          </a:p>
          <a:p>
            <a:pPr algn="l">
              <a:lnSpc>
                <a:spcPts val="2679"/>
              </a:lnSpc>
            </a:pPr>
            <a:r>
              <a:rPr lang="en-US" sz="1848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해당 책을 읽고 기록한 메모 확인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내용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13 / 25</a:t>
            </a:r>
          </a:p>
        </p:txBody>
      </p:sp>
      <p:sp>
        <p:nvSpPr>
          <p:cNvPr id="16" name="AutoShape 16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7" name="TextBox 17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UI/UX 설계_내 서재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276774" y="2422603"/>
            <a:ext cx="2940093" cy="6356958"/>
          </a:xfrm>
          <a:custGeom>
            <a:avLst/>
            <a:gdLst/>
            <a:ahLst/>
            <a:cxnLst/>
            <a:rect l="l" t="t" r="r" b="b"/>
            <a:pathLst>
              <a:path w="2940093" h="6356958">
                <a:moveTo>
                  <a:pt x="0" y="0"/>
                </a:moveTo>
                <a:lnTo>
                  <a:pt x="2940093" y="0"/>
                </a:lnTo>
                <a:lnTo>
                  <a:pt x="2940093" y="6356959"/>
                </a:lnTo>
                <a:lnTo>
                  <a:pt x="0" y="63569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5949032" y="2422603"/>
            <a:ext cx="2940093" cy="6356958"/>
          </a:xfrm>
          <a:custGeom>
            <a:avLst/>
            <a:gdLst/>
            <a:ahLst/>
            <a:cxnLst/>
            <a:rect l="l" t="t" r="r" b="b"/>
            <a:pathLst>
              <a:path w="2940093" h="6356958">
                <a:moveTo>
                  <a:pt x="0" y="0"/>
                </a:moveTo>
                <a:lnTo>
                  <a:pt x="2940093" y="0"/>
                </a:lnTo>
                <a:lnTo>
                  <a:pt x="2940093" y="6356959"/>
                </a:lnTo>
                <a:lnTo>
                  <a:pt x="0" y="63569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6661887" y="8973253"/>
            <a:ext cx="1514383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월별 보기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192133" y="8973253"/>
            <a:ext cx="1514383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루틴별 보기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05377" y="3821615"/>
            <a:ext cx="3593567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 선택시</a:t>
            </a:r>
          </a:p>
          <a:p>
            <a:pPr algn="just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해당 루틴 완료 훅 작성한 기록 확인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069715" y="5930960"/>
            <a:ext cx="3593567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달력에서 날짜 클릭시 </a:t>
            </a:r>
          </a:p>
          <a:p>
            <a:pPr algn="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해당 날짜에 작성한 기록 확인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내용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14 / 25</a:t>
            </a:r>
          </a:p>
        </p:txBody>
      </p:sp>
      <p:sp>
        <p:nvSpPr>
          <p:cNvPr id="14" name="AutoShape 14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UI/UX 설계_내 통계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786543" y="2759170"/>
            <a:ext cx="2788836" cy="6029917"/>
          </a:xfrm>
          <a:custGeom>
            <a:avLst/>
            <a:gdLst/>
            <a:ahLst/>
            <a:cxnLst/>
            <a:rect l="l" t="t" r="r" b="b"/>
            <a:pathLst>
              <a:path w="2788836" h="6029917">
                <a:moveTo>
                  <a:pt x="0" y="0"/>
                </a:moveTo>
                <a:lnTo>
                  <a:pt x="2788836" y="0"/>
                </a:lnTo>
                <a:lnTo>
                  <a:pt x="2788836" y="6029917"/>
                </a:lnTo>
                <a:lnTo>
                  <a:pt x="0" y="60299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2597129" y="2759170"/>
            <a:ext cx="2788836" cy="6029917"/>
          </a:xfrm>
          <a:custGeom>
            <a:avLst/>
            <a:gdLst/>
            <a:ahLst/>
            <a:cxnLst/>
            <a:rect l="l" t="t" r="r" b="b"/>
            <a:pathLst>
              <a:path w="2788836" h="6029917">
                <a:moveTo>
                  <a:pt x="0" y="0"/>
                </a:moveTo>
                <a:lnTo>
                  <a:pt x="2788837" y="0"/>
                </a:lnTo>
                <a:lnTo>
                  <a:pt x="2788837" y="6029917"/>
                </a:lnTo>
                <a:lnTo>
                  <a:pt x="0" y="60299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5752074" y="2759170"/>
            <a:ext cx="2788836" cy="6029917"/>
          </a:xfrm>
          <a:custGeom>
            <a:avLst/>
            <a:gdLst/>
            <a:ahLst/>
            <a:cxnLst/>
            <a:rect l="l" t="t" r="r" b="b"/>
            <a:pathLst>
              <a:path w="2788836" h="6029917">
                <a:moveTo>
                  <a:pt x="0" y="0"/>
                </a:moveTo>
                <a:lnTo>
                  <a:pt x="2788836" y="0"/>
                </a:lnTo>
                <a:lnTo>
                  <a:pt x="2788836" y="6029917"/>
                </a:lnTo>
                <a:lnTo>
                  <a:pt x="0" y="60299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19050" cap="sq">
            <a:solidFill>
              <a:srgbClr val="808794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7783718" y="8934450"/>
            <a:ext cx="1514383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리딩 클럽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234356" y="8934450"/>
            <a:ext cx="1514383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리딩 클럽 등록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81516" y="3340195"/>
            <a:ext cx="2922907" cy="1997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320"/>
              </a:lnSpc>
            </a:pPr>
            <a:r>
              <a:rPr lang="en-US" sz="16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인기 리딩 클럽</a:t>
            </a:r>
          </a:p>
          <a:p>
            <a:pPr algn="r">
              <a:lnSpc>
                <a:spcPts val="2320"/>
              </a:lnSpc>
            </a:pPr>
            <a:endParaRPr lang="en-US" sz="1600">
              <a:solidFill>
                <a:srgbClr val="000000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  <a:p>
            <a:pPr algn="r">
              <a:lnSpc>
                <a:spcPts val="2320"/>
              </a:lnSpc>
            </a:pPr>
            <a:r>
              <a:rPr lang="en-US" sz="1600">
                <a:solidFill>
                  <a:srgbClr val="1D4355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구경하기</a:t>
            </a:r>
          </a:p>
          <a:p>
            <a:pPr algn="r">
              <a:lnSpc>
                <a:spcPts val="2320"/>
              </a:lnSpc>
            </a:pPr>
            <a:r>
              <a:rPr lang="en-US" sz="16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해당 클럽의 정보와 기록들 확인</a:t>
            </a:r>
          </a:p>
          <a:p>
            <a:pPr algn="r">
              <a:lnSpc>
                <a:spcPts val="2320"/>
              </a:lnSpc>
            </a:pPr>
            <a:endParaRPr lang="en-US" sz="1600">
              <a:solidFill>
                <a:srgbClr val="000000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  <a:p>
            <a:pPr algn="r">
              <a:lnSpc>
                <a:spcPts val="2320"/>
              </a:lnSpc>
            </a:pPr>
            <a:r>
              <a:rPr lang="en-US" sz="1600">
                <a:solidFill>
                  <a:srgbClr val="1D4355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참여하기</a:t>
            </a:r>
          </a:p>
          <a:p>
            <a:pPr algn="r">
              <a:lnSpc>
                <a:spcPts val="2320"/>
              </a:lnSpc>
            </a:pPr>
            <a:r>
              <a:rPr lang="en-US" sz="16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해당 리딩클럽 참여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내용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15 / 25</a:t>
            </a:r>
          </a:p>
        </p:txBody>
      </p:sp>
      <p:sp>
        <p:nvSpPr>
          <p:cNvPr id="14" name="AutoShape 14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UI/UX 설계_리딩클럽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135456" y="3688903"/>
            <a:ext cx="1459557" cy="1218216"/>
            <a:chOff x="0" y="0"/>
            <a:chExt cx="973824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73824" cy="812800"/>
            </a:xfrm>
            <a:custGeom>
              <a:avLst/>
              <a:gdLst/>
              <a:ahLst/>
              <a:cxnLst/>
              <a:rect l="l" t="t" r="r" b="b"/>
              <a:pathLst>
                <a:path w="973824" h="812800">
                  <a:moveTo>
                    <a:pt x="973824" y="406400"/>
                  </a:moveTo>
                  <a:lnTo>
                    <a:pt x="567424" y="0"/>
                  </a:lnTo>
                  <a:lnTo>
                    <a:pt x="567424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567424" y="609600"/>
                  </a:lnTo>
                  <a:lnTo>
                    <a:pt x="567424" y="812800"/>
                  </a:lnTo>
                  <a:lnTo>
                    <a:pt x="973824" y="406400"/>
                  </a:lnTo>
                  <a:close/>
                </a:path>
              </a:pathLst>
            </a:custGeom>
            <a:solidFill>
              <a:srgbClr val="CEE6F4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46050"/>
              <a:ext cx="872224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8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3582990" y="5965962"/>
            <a:ext cx="2408312" cy="2408312"/>
          </a:xfrm>
          <a:custGeom>
            <a:avLst/>
            <a:gdLst/>
            <a:ahLst/>
            <a:cxnLst/>
            <a:rect l="l" t="t" r="r" b="b"/>
            <a:pathLst>
              <a:path w="2408312" h="2408312">
                <a:moveTo>
                  <a:pt x="0" y="0"/>
                </a:moveTo>
                <a:lnTo>
                  <a:pt x="2408312" y="0"/>
                </a:lnTo>
                <a:lnTo>
                  <a:pt x="2408312" y="2408312"/>
                </a:lnTo>
                <a:lnTo>
                  <a:pt x="0" y="24083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2627349" y="3328651"/>
            <a:ext cx="3999714" cy="1864656"/>
          </a:xfrm>
          <a:custGeom>
            <a:avLst/>
            <a:gdLst/>
            <a:ahLst/>
            <a:cxnLst/>
            <a:rect l="l" t="t" r="r" b="b"/>
            <a:pathLst>
              <a:path w="3999714" h="1864656">
                <a:moveTo>
                  <a:pt x="0" y="0"/>
                </a:moveTo>
                <a:lnTo>
                  <a:pt x="3999714" y="0"/>
                </a:lnTo>
                <a:lnTo>
                  <a:pt x="3999714" y="1864655"/>
                </a:lnTo>
                <a:lnTo>
                  <a:pt x="0" y="1864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8800" b="-55701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8595013" y="3252451"/>
            <a:ext cx="7677864" cy="2044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6" lvl="1" indent="-302258" algn="just">
              <a:lnSpc>
                <a:spcPts val="405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django 프로젝트/앱 설정</a:t>
            </a:r>
          </a:p>
          <a:p>
            <a:pPr marL="604516" lvl="1" indent="-302258" algn="just">
              <a:lnSpc>
                <a:spcPts val="405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React와의 통신을 위한  REST API 구현 고려</a:t>
            </a:r>
          </a:p>
          <a:p>
            <a:pPr marL="604516" lvl="1" indent="-302258" algn="just">
              <a:lnSpc>
                <a:spcPts val="405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django authentication system을 활용하여      </a:t>
            </a:r>
          </a:p>
          <a:p>
            <a:pPr algn="just">
              <a:lnSpc>
                <a:spcPts val="40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     사용자 로그인/회원가입 기능 구현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135456" y="6686855"/>
            <a:ext cx="1459557" cy="1218216"/>
            <a:chOff x="0" y="0"/>
            <a:chExt cx="973824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73824" cy="812800"/>
            </a:xfrm>
            <a:custGeom>
              <a:avLst/>
              <a:gdLst/>
              <a:ahLst/>
              <a:cxnLst/>
              <a:rect l="l" t="t" r="r" b="b"/>
              <a:pathLst>
                <a:path w="973824" h="812800">
                  <a:moveTo>
                    <a:pt x="973824" y="406400"/>
                  </a:moveTo>
                  <a:lnTo>
                    <a:pt x="567424" y="0"/>
                  </a:lnTo>
                  <a:lnTo>
                    <a:pt x="567424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567424" y="609600"/>
                  </a:lnTo>
                  <a:lnTo>
                    <a:pt x="567424" y="812800"/>
                  </a:lnTo>
                  <a:lnTo>
                    <a:pt x="973824" y="406400"/>
                  </a:lnTo>
                  <a:close/>
                </a:path>
              </a:pathLst>
            </a:custGeom>
            <a:solidFill>
              <a:srgbClr val="CEE6F4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46050"/>
              <a:ext cx="872224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8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8748436" y="6235512"/>
            <a:ext cx="2553295" cy="2044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6" lvl="1" indent="-302258" algn="just">
              <a:lnSpc>
                <a:spcPts val="405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 API</a:t>
            </a:r>
          </a:p>
          <a:p>
            <a:pPr marL="604516" lvl="1" indent="-302258" algn="just">
              <a:lnSpc>
                <a:spcPts val="405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기록 API</a:t>
            </a:r>
          </a:p>
          <a:p>
            <a:pPr marL="604516" lvl="1" indent="-302258" algn="just">
              <a:lnSpc>
                <a:spcPts val="405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리딩클럽 API</a:t>
            </a:r>
          </a:p>
          <a:p>
            <a:pPr marL="604516" lvl="1" indent="-302258" algn="just">
              <a:lnSpc>
                <a:spcPts val="405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내 서재 API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내용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16 / 25</a:t>
            </a:r>
          </a:p>
        </p:txBody>
      </p:sp>
      <p:sp>
        <p:nvSpPr>
          <p:cNvPr id="18" name="AutoShape 18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9" name="TextBox 19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서버 개발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645253" y="2494181"/>
            <a:ext cx="8997494" cy="6764119"/>
          </a:xfrm>
          <a:custGeom>
            <a:avLst/>
            <a:gdLst/>
            <a:ahLst/>
            <a:cxnLst/>
            <a:rect l="l" t="t" r="r" b="b"/>
            <a:pathLst>
              <a:path w="8997494" h="6764119">
                <a:moveTo>
                  <a:pt x="0" y="0"/>
                </a:moveTo>
                <a:lnTo>
                  <a:pt x="8997494" y="0"/>
                </a:lnTo>
                <a:lnTo>
                  <a:pt x="8997494" y="6764119"/>
                </a:lnTo>
                <a:lnTo>
                  <a:pt x="0" y="6764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내용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245941" y="1115386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17 / 25</a:t>
            </a:r>
          </a:p>
        </p:txBody>
      </p:sp>
      <p:sp>
        <p:nvSpPr>
          <p:cNvPr id="9" name="AutoShape 9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유저 플로우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592896" y="2562052"/>
            <a:ext cx="9102208" cy="6431420"/>
          </a:xfrm>
          <a:custGeom>
            <a:avLst/>
            <a:gdLst/>
            <a:ahLst/>
            <a:cxnLst/>
            <a:rect l="l" t="t" r="r" b="b"/>
            <a:pathLst>
              <a:path w="9102208" h="6431420">
                <a:moveTo>
                  <a:pt x="0" y="0"/>
                </a:moveTo>
                <a:lnTo>
                  <a:pt x="9102208" y="0"/>
                </a:lnTo>
                <a:lnTo>
                  <a:pt x="9102208" y="6431420"/>
                </a:lnTo>
                <a:lnTo>
                  <a:pt x="0" y="6431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내용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18 / 25</a:t>
            </a:r>
          </a:p>
        </p:txBody>
      </p:sp>
      <p:sp>
        <p:nvSpPr>
          <p:cNvPr id="9" name="AutoShape 9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ERD 설계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40725" y="2699718"/>
            <a:ext cx="741275" cy="220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20"/>
              </a:lnSpc>
              <a:spcBef>
                <a:spcPct val="0"/>
              </a:spcBef>
            </a:pPr>
            <a:r>
              <a:rPr lang="en-US" sz="1300" dirty="0" err="1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</a:t>
            </a:r>
            <a:r>
              <a:rPr lang="en-US" sz="1300" dirty="0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</a:t>
            </a:r>
            <a:r>
              <a:rPr lang="en-US" sz="1300" dirty="0" err="1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생성</a:t>
            </a:r>
            <a:endParaRPr lang="en-US" sz="1300" dirty="0">
              <a:solidFill>
                <a:srgbClr val="FFFFFF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4888750" y="3611841"/>
            <a:ext cx="1554651" cy="233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0"/>
              </a:lnSpc>
              <a:spcBef>
                <a:spcPct val="0"/>
              </a:spcBef>
            </a:pPr>
            <a:r>
              <a:rPr lang="en-US" sz="1300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 완료 기록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355145" y="4790596"/>
            <a:ext cx="1484055" cy="220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20"/>
              </a:lnSpc>
              <a:spcBef>
                <a:spcPct val="0"/>
              </a:spcBef>
            </a:pPr>
            <a:r>
              <a:rPr lang="en-US" sz="1300" dirty="0" err="1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</a:t>
            </a:r>
            <a:r>
              <a:rPr lang="en-US" sz="1300" dirty="0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</a:t>
            </a:r>
            <a:r>
              <a:rPr lang="en-US" sz="1300" dirty="0" err="1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생성</a:t>
            </a:r>
            <a:r>
              <a:rPr lang="en-US" sz="1300" dirty="0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시 책 </a:t>
            </a:r>
            <a:r>
              <a:rPr lang="en-US" sz="1300" dirty="0" err="1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등록</a:t>
            </a:r>
            <a:endParaRPr lang="en-US" sz="1300" dirty="0">
              <a:solidFill>
                <a:srgbClr val="FFFFFF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7455872" y="6171721"/>
            <a:ext cx="1307128" cy="220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20"/>
              </a:lnSpc>
              <a:spcBef>
                <a:spcPct val="0"/>
              </a:spcBef>
            </a:pPr>
            <a:r>
              <a:rPr lang="en-US" sz="1300" dirty="0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내 </a:t>
            </a:r>
            <a:r>
              <a:rPr lang="en-US" sz="1300" dirty="0" err="1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서재에</a:t>
            </a:r>
            <a:r>
              <a:rPr lang="en-US" sz="1300" dirty="0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책 </a:t>
            </a:r>
            <a:r>
              <a:rPr lang="en-US" sz="1300" dirty="0" err="1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등록</a:t>
            </a:r>
            <a:endParaRPr lang="en-US" sz="1300" dirty="0">
              <a:solidFill>
                <a:srgbClr val="FFFFFF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720225" y="3840441"/>
            <a:ext cx="995766" cy="233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0"/>
              </a:lnSpc>
              <a:spcBef>
                <a:spcPct val="0"/>
              </a:spcBef>
            </a:pPr>
            <a:r>
              <a:rPr lang="en-US" sz="1300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사용자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074842" y="3299538"/>
            <a:ext cx="2171099" cy="233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0"/>
              </a:lnSpc>
              <a:spcBef>
                <a:spcPct val="0"/>
              </a:spcBef>
            </a:pPr>
            <a:r>
              <a:rPr lang="en-US" sz="1300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클럽과 사용자 간의 관계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303251" y="5711087"/>
            <a:ext cx="2171099" cy="233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0"/>
              </a:lnSpc>
              <a:spcBef>
                <a:spcPct val="0"/>
              </a:spcBef>
            </a:pPr>
            <a:r>
              <a:rPr lang="en-US" sz="1300">
                <a:solidFill>
                  <a:srgbClr val="FFFFFF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리딩 클럽 생성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4434757" y="2962102"/>
          <a:ext cx="9418487" cy="4228285"/>
        </p:xfrm>
        <a:graphic>
          <a:graphicData uri="http://schemas.openxmlformats.org/drawingml/2006/table">
            <a:tbl>
              <a:tblPr/>
              <a:tblGrid>
                <a:gridCol w="22067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458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658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5277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웹</a:t>
                      </a:r>
                      <a:endParaRPr lang="en-US" sz="1100"/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앱</a:t>
                      </a:r>
                      <a:endParaRPr lang="en-US" sz="1100"/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7851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접근성</a:t>
                      </a:r>
                      <a:endParaRPr lang="en-US" sz="1100"/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모든 기기에서</a:t>
                      </a:r>
                      <a:endParaRPr lang="en-US" sz="1100"/>
                    </a:p>
                    <a:p>
                      <a:pPr algn="ctr">
                        <a:lnSpc>
                          <a:spcPts val="2659"/>
                        </a:lnSpc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URL 공유로 쉽게 접속</a:t>
                      </a:r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스마트폰 기기의 스토어를 통해 설치해야하며,</a:t>
                      </a:r>
                      <a:endParaRPr lang="en-US" sz="1100"/>
                    </a:p>
                    <a:p>
                      <a:pPr algn="ctr">
                        <a:lnSpc>
                          <a:spcPts val="2659"/>
                        </a:lnSpc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운영체제별 다른 버전 필요</a:t>
                      </a:r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2957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사용자 경험</a:t>
                      </a:r>
                      <a:endParaRPr lang="en-US" sz="1100"/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반응형 디자인을 통해 다양한</a:t>
                      </a:r>
                      <a:endParaRPr lang="en-US" sz="1100"/>
                    </a:p>
                    <a:p>
                      <a:pPr algn="ctr">
                        <a:lnSpc>
                          <a:spcPts val="2659"/>
                        </a:lnSpc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화면 크기에 맞게 사용</a:t>
                      </a:r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기기의 알림 기능 등을 활용</a:t>
                      </a:r>
                      <a:endParaRPr lang="en-US" sz="1100"/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42957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배포 및 업데이트</a:t>
                      </a:r>
                      <a:endParaRPr lang="en-US" sz="1100"/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서버에서 바로 업데이트 반영</a:t>
                      </a:r>
                      <a:endParaRPr lang="en-US" sz="1100"/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스토어를 통해 배포하며,</a:t>
                      </a:r>
                      <a:endParaRPr lang="en-US" sz="1100"/>
                    </a:p>
                    <a:p>
                      <a:pPr algn="ctr">
                        <a:lnSpc>
                          <a:spcPts val="2659"/>
                        </a:lnSpc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플랫폼의 승인 절차 필요</a:t>
                      </a:r>
                    </a:p>
                  </a:txBody>
                  <a:tcPr marL="190500" marR="190500" marT="190500" marB="190500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6" name="Group 6"/>
          <p:cNvGrpSpPr/>
          <p:nvPr/>
        </p:nvGrpSpPr>
        <p:grpSpPr>
          <a:xfrm>
            <a:off x="8717918" y="7270681"/>
            <a:ext cx="852164" cy="635307"/>
            <a:chOff x="0" y="0"/>
            <a:chExt cx="812800" cy="60596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605961"/>
            </a:xfrm>
            <a:custGeom>
              <a:avLst/>
              <a:gdLst/>
              <a:ahLst/>
              <a:cxnLst/>
              <a:rect l="l" t="t" r="r" b="b"/>
              <a:pathLst>
                <a:path w="812800" h="605961">
                  <a:moveTo>
                    <a:pt x="406400" y="605961"/>
                  </a:moveTo>
                  <a:lnTo>
                    <a:pt x="0" y="199561"/>
                  </a:lnTo>
                  <a:lnTo>
                    <a:pt x="203200" y="199561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199561"/>
                  </a:lnTo>
                  <a:lnTo>
                    <a:pt x="812800" y="199561"/>
                  </a:lnTo>
                  <a:lnTo>
                    <a:pt x="406400" y="605961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03200" y="-47625"/>
              <a:ext cx="406400" cy="5519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928930" y="8015526"/>
            <a:ext cx="14441209" cy="879967"/>
            <a:chOff x="0" y="0"/>
            <a:chExt cx="3803446" cy="23176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803446" cy="231761"/>
            </a:xfrm>
            <a:custGeom>
              <a:avLst/>
              <a:gdLst/>
              <a:ahLst/>
              <a:cxnLst/>
              <a:rect l="l" t="t" r="r" b="b"/>
              <a:pathLst>
                <a:path w="3803446" h="231761">
                  <a:moveTo>
                    <a:pt x="0" y="0"/>
                  </a:moveTo>
                  <a:lnTo>
                    <a:pt x="3803446" y="0"/>
                  </a:lnTo>
                  <a:lnTo>
                    <a:pt x="3803446" y="231761"/>
                  </a:lnTo>
                  <a:lnTo>
                    <a:pt x="0" y="231761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3803446" cy="27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986938" y="8201695"/>
            <a:ext cx="10310625" cy="453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4"/>
              </a:lnSpc>
            </a:pPr>
            <a:r>
              <a:rPr lang="en-US" sz="2499">
                <a:solidFill>
                  <a:srgbClr val="1D2A3A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접근성과 배포 용이성을 우선 고려하여</a:t>
            </a:r>
            <a:r>
              <a:rPr lang="en-US" sz="2499">
                <a:solidFill>
                  <a:srgbClr val="1D2A3A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React 기반의 웹 페이지 제작 결정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대안 도출 및 구현 계획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19 / 25</a:t>
            </a:r>
          </a:p>
        </p:txBody>
      </p:sp>
      <p:sp>
        <p:nvSpPr>
          <p:cNvPr id="16" name="AutoShape 16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7" name="TextBox 17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웹/앱 비교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342578" y="714375"/>
            <a:ext cx="5602845" cy="1247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 차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5423985" y="2788001"/>
            <a:ext cx="5774950" cy="732697"/>
            <a:chOff x="0" y="0"/>
            <a:chExt cx="7699933" cy="976929"/>
          </a:xfrm>
        </p:grpSpPr>
        <p:sp>
          <p:nvSpPr>
            <p:cNvPr id="7" name="TextBox 7"/>
            <p:cNvSpPr txBox="1"/>
            <p:nvPr/>
          </p:nvSpPr>
          <p:spPr>
            <a:xfrm>
              <a:off x="2309041" y="197790"/>
              <a:ext cx="5390892" cy="5813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5"/>
                </a:lnSpc>
              </a:pPr>
              <a:r>
                <a:rPr lang="en-US" sz="2912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프로젝트 개요</a:t>
              </a:r>
            </a:p>
          </p:txBody>
        </p:sp>
        <p:grpSp>
          <p:nvGrpSpPr>
            <p:cNvPr id="8" name="Group 8"/>
            <p:cNvGrpSpPr/>
            <p:nvPr/>
          </p:nvGrpSpPr>
          <p:grpSpPr>
            <a:xfrm>
              <a:off x="229363" y="0"/>
              <a:ext cx="1177879" cy="976929"/>
              <a:chOff x="0" y="0"/>
              <a:chExt cx="223643" cy="185488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223643" cy="185488"/>
              </a:xfrm>
              <a:custGeom>
                <a:avLst/>
                <a:gdLst/>
                <a:ahLst/>
                <a:cxnLst/>
                <a:rect l="l" t="t" r="r" b="b"/>
                <a:pathLst>
                  <a:path w="223643" h="185488">
                    <a:moveTo>
                      <a:pt x="0" y="0"/>
                    </a:moveTo>
                    <a:lnTo>
                      <a:pt x="223643" y="0"/>
                    </a:lnTo>
                    <a:lnTo>
                      <a:pt x="223643" y="185488"/>
                    </a:lnTo>
                    <a:lnTo>
                      <a:pt x="0" y="185488"/>
                    </a:lnTo>
                    <a:close/>
                  </a:path>
                </a:pathLst>
              </a:custGeom>
              <a:solidFill>
                <a:srgbClr val="F1FAFF"/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223643" cy="23311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140640"/>
              <a:ext cx="1636606" cy="638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5"/>
                </a:lnSpc>
              </a:pPr>
              <a:r>
                <a:rPr lang="en-US" sz="2912">
                  <a:solidFill>
                    <a:srgbClr val="000000"/>
                  </a:solidFill>
                  <a:latin typeface="Black Han Sans"/>
                  <a:ea typeface="Black Han Sans"/>
                  <a:cs typeface="Black Han Sans"/>
                  <a:sym typeface="Black Han Sans"/>
                </a:rPr>
                <a:t>01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423985" y="3822773"/>
            <a:ext cx="5774945" cy="732697"/>
            <a:chOff x="0" y="0"/>
            <a:chExt cx="7699927" cy="976929"/>
          </a:xfrm>
        </p:grpSpPr>
        <p:grpSp>
          <p:nvGrpSpPr>
            <p:cNvPr id="13" name="Group 13"/>
            <p:cNvGrpSpPr/>
            <p:nvPr/>
          </p:nvGrpSpPr>
          <p:grpSpPr>
            <a:xfrm>
              <a:off x="229357" y="0"/>
              <a:ext cx="1177879" cy="976929"/>
              <a:chOff x="0" y="0"/>
              <a:chExt cx="223643" cy="185488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223643" cy="185488"/>
              </a:xfrm>
              <a:custGeom>
                <a:avLst/>
                <a:gdLst/>
                <a:ahLst/>
                <a:cxnLst/>
                <a:rect l="l" t="t" r="r" b="b"/>
                <a:pathLst>
                  <a:path w="223643" h="185488">
                    <a:moveTo>
                      <a:pt x="0" y="0"/>
                    </a:moveTo>
                    <a:lnTo>
                      <a:pt x="223643" y="0"/>
                    </a:lnTo>
                    <a:lnTo>
                      <a:pt x="223643" y="185488"/>
                    </a:lnTo>
                    <a:lnTo>
                      <a:pt x="0" y="185488"/>
                    </a:lnTo>
                    <a:close/>
                  </a:path>
                </a:pathLst>
              </a:custGeom>
              <a:solidFill>
                <a:srgbClr val="F1FAFF"/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223643" cy="23311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0" y="110106"/>
              <a:ext cx="1636606" cy="638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5"/>
                </a:lnSpc>
              </a:pPr>
              <a:r>
                <a:rPr lang="en-US" sz="2912">
                  <a:solidFill>
                    <a:srgbClr val="000000"/>
                  </a:solidFill>
                  <a:latin typeface="Black Han Sans"/>
                  <a:ea typeface="Black Han Sans"/>
                  <a:cs typeface="Black Han Sans"/>
                  <a:sym typeface="Black Han Sans"/>
                </a:rPr>
                <a:t>02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2309041" y="167302"/>
              <a:ext cx="5390885" cy="5812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5"/>
                </a:lnSpc>
              </a:pPr>
              <a:r>
                <a:rPr lang="en-US" sz="2912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추진 배경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423989" y="5486916"/>
            <a:ext cx="5774945" cy="732697"/>
            <a:chOff x="0" y="0"/>
            <a:chExt cx="7699927" cy="976929"/>
          </a:xfrm>
        </p:grpSpPr>
        <p:grpSp>
          <p:nvGrpSpPr>
            <p:cNvPr id="19" name="Group 19"/>
            <p:cNvGrpSpPr/>
            <p:nvPr/>
          </p:nvGrpSpPr>
          <p:grpSpPr>
            <a:xfrm>
              <a:off x="229357" y="0"/>
              <a:ext cx="1177879" cy="976929"/>
              <a:chOff x="0" y="0"/>
              <a:chExt cx="223643" cy="185488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223643" cy="185488"/>
              </a:xfrm>
              <a:custGeom>
                <a:avLst/>
                <a:gdLst/>
                <a:ahLst/>
                <a:cxnLst/>
                <a:rect l="l" t="t" r="r" b="b"/>
                <a:pathLst>
                  <a:path w="223643" h="185488">
                    <a:moveTo>
                      <a:pt x="0" y="0"/>
                    </a:moveTo>
                    <a:lnTo>
                      <a:pt x="223643" y="0"/>
                    </a:lnTo>
                    <a:lnTo>
                      <a:pt x="223643" y="185488"/>
                    </a:lnTo>
                    <a:lnTo>
                      <a:pt x="0" y="185488"/>
                    </a:lnTo>
                    <a:close/>
                  </a:path>
                </a:pathLst>
              </a:custGeom>
              <a:solidFill>
                <a:srgbClr val="F1FAFF"/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47625"/>
                <a:ext cx="223643" cy="23311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0" y="140640"/>
              <a:ext cx="1679585" cy="638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5"/>
                </a:lnSpc>
              </a:pPr>
              <a:r>
                <a:rPr lang="en-US" sz="2912">
                  <a:solidFill>
                    <a:srgbClr val="000000"/>
                  </a:solidFill>
                  <a:latin typeface="Black Han Sans"/>
                  <a:ea typeface="Black Han Sans"/>
                  <a:cs typeface="Black Han Sans"/>
                  <a:sym typeface="Black Han Sans"/>
                </a:rPr>
                <a:t>03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2369679" y="197836"/>
              <a:ext cx="5330247" cy="5812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5"/>
                </a:lnSpc>
              </a:pPr>
              <a:r>
                <a:rPr lang="en-US" sz="2912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목표 및 내용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423989" y="7804292"/>
            <a:ext cx="5774945" cy="732697"/>
            <a:chOff x="0" y="0"/>
            <a:chExt cx="7699927" cy="976929"/>
          </a:xfrm>
        </p:grpSpPr>
        <p:grpSp>
          <p:nvGrpSpPr>
            <p:cNvPr id="25" name="Group 25"/>
            <p:cNvGrpSpPr/>
            <p:nvPr/>
          </p:nvGrpSpPr>
          <p:grpSpPr>
            <a:xfrm>
              <a:off x="250853" y="0"/>
              <a:ext cx="1177879" cy="976929"/>
              <a:chOff x="0" y="0"/>
              <a:chExt cx="223643" cy="185488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223643" cy="185488"/>
              </a:xfrm>
              <a:custGeom>
                <a:avLst/>
                <a:gdLst/>
                <a:ahLst/>
                <a:cxnLst/>
                <a:rect l="l" t="t" r="r" b="b"/>
                <a:pathLst>
                  <a:path w="223643" h="185488">
                    <a:moveTo>
                      <a:pt x="0" y="0"/>
                    </a:moveTo>
                    <a:lnTo>
                      <a:pt x="223643" y="0"/>
                    </a:lnTo>
                    <a:lnTo>
                      <a:pt x="223643" y="185488"/>
                    </a:lnTo>
                    <a:lnTo>
                      <a:pt x="0" y="185488"/>
                    </a:lnTo>
                    <a:close/>
                  </a:path>
                </a:pathLst>
              </a:custGeom>
              <a:solidFill>
                <a:srgbClr val="F1FAFF"/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7" name="TextBox 27"/>
              <p:cNvSpPr txBox="1"/>
              <p:nvPr/>
            </p:nvSpPr>
            <p:spPr>
              <a:xfrm>
                <a:off x="0" y="-47625"/>
                <a:ext cx="223643" cy="23311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0" y="140640"/>
              <a:ext cx="1636606" cy="638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5"/>
                </a:lnSpc>
              </a:pPr>
              <a:r>
                <a:rPr lang="en-US" sz="2912">
                  <a:solidFill>
                    <a:srgbClr val="000000"/>
                  </a:solidFill>
                  <a:latin typeface="Black Han Sans"/>
                  <a:ea typeface="Black Han Sans"/>
                  <a:cs typeface="Black Han Sans"/>
                  <a:sym typeface="Black Han Sans"/>
                </a:rPr>
                <a:t>04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2309041" y="197836"/>
              <a:ext cx="5390885" cy="5812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5"/>
                </a:lnSpc>
              </a:pPr>
              <a:r>
                <a:rPr lang="en-US" sz="2912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기대효과 및 추진일정</a:t>
              </a: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7551301" y="4545945"/>
            <a:ext cx="4043164" cy="722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6609" lvl="1" indent="-258305" algn="l">
              <a:lnSpc>
                <a:spcPts val="2871"/>
              </a:lnSpc>
              <a:buFont typeface="Arial"/>
              <a:buChar char="•"/>
            </a:pPr>
            <a:r>
              <a:rPr lang="en-US" sz="2392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개발 배경 및 필요성</a:t>
            </a:r>
          </a:p>
          <a:p>
            <a:pPr marL="516609" lvl="1" indent="-258305" algn="l">
              <a:lnSpc>
                <a:spcPts val="2871"/>
              </a:lnSpc>
              <a:buFont typeface="Arial"/>
              <a:buChar char="•"/>
            </a:pPr>
            <a:r>
              <a:rPr lang="en-US" sz="2392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선행기술 및 사례 분석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551301" y="6210088"/>
            <a:ext cx="4043164" cy="1436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6609" lvl="1" indent="-258305" algn="l">
              <a:lnSpc>
                <a:spcPts val="2871"/>
              </a:lnSpc>
              <a:buFont typeface="Arial"/>
              <a:buChar char="•"/>
            </a:pPr>
            <a:r>
              <a:rPr lang="en-US" sz="2392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개발 목표</a:t>
            </a:r>
          </a:p>
          <a:p>
            <a:pPr marL="516609" lvl="1" indent="-258305" algn="l">
              <a:lnSpc>
                <a:spcPts val="2871"/>
              </a:lnSpc>
              <a:buFont typeface="Arial"/>
              <a:buChar char="•"/>
            </a:pPr>
            <a:r>
              <a:rPr lang="en-US" sz="2392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개발 내용</a:t>
            </a:r>
          </a:p>
          <a:p>
            <a:pPr marL="516609" lvl="1" indent="-258305" algn="l">
              <a:lnSpc>
                <a:spcPts val="2871"/>
              </a:lnSpc>
              <a:buFont typeface="Arial"/>
              <a:buChar char="•"/>
            </a:pPr>
            <a:r>
              <a:rPr lang="en-US" sz="2392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대안 도출 및 구현 계획</a:t>
            </a:r>
          </a:p>
          <a:p>
            <a:pPr marL="516609" lvl="1" indent="-258305" algn="l">
              <a:lnSpc>
                <a:spcPts val="2871"/>
              </a:lnSpc>
              <a:buFont typeface="Arial"/>
              <a:buChar char="•"/>
            </a:pPr>
            <a:r>
              <a:rPr lang="en-US" sz="2392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개발 환경 및 역할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241357" y="2929025"/>
            <a:ext cx="5622659" cy="361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3"/>
              </a:lnSpc>
              <a:spcBef>
                <a:spcPct val="0"/>
              </a:spcBef>
            </a:pPr>
            <a:r>
              <a:rPr lang="en-US" sz="2081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| 팀원 소개</a:t>
            </a:r>
          </a:p>
        </p:txBody>
      </p:sp>
      <p:sp>
        <p:nvSpPr>
          <p:cNvPr id="33" name="AutoShape 33"/>
          <p:cNvSpPr/>
          <p:nvPr/>
        </p:nvSpPr>
        <p:spPr>
          <a:xfrm>
            <a:off x="809825" y="207659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257493" y="3336970"/>
          <a:ext cx="11434185" cy="5070292"/>
        </p:xfrm>
        <a:graphic>
          <a:graphicData uri="http://schemas.openxmlformats.org/drawingml/2006/table">
            <a:tbl>
              <a:tblPr/>
              <a:tblGrid>
                <a:gridCol w="38364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516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461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3979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0397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90097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Freeform 6"/>
          <p:cNvSpPr/>
          <p:nvPr/>
        </p:nvSpPr>
        <p:spPr>
          <a:xfrm>
            <a:off x="1943108" y="3442048"/>
            <a:ext cx="2485109" cy="2430371"/>
          </a:xfrm>
          <a:custGeom>
            <a:avLst/>
            <a:gdLst/>
            <a:ahLst/>
            <a:cxnLst/>
            <a:rect l="l" t="t" r="r" b="b"/>
            <a:pathLst>
              <a:path w="2485109" h="2430371">
                <a:moveTo>
                  <a:pt x="0" y="0"/>
                </a:moveTo>
                <a:lnTo>
                  <a:pt x="2485109" y="0"/>
                </a:lnTo>
                <a:lnTo>
                  <a:pt x="2485109" y="2430370"/>
                </a:lnTo>
                <a:lnTo>
                  <a:pt x="0" y="2430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5840856" y="3475485"/>
            <a:ext cx="2363497" cy="2363497"/>
          </a:xfrm>
          <a:custGeom>
            <a:avLst/>
            <a:gdLst/>
            <a:ahLst/>
            <a:cxnLst/>
            <a:rect l="l" t="t" r="r" b="b"/>
            <a:pathLst>
              <a:path w="2363497" h="2363497">
                <a:moveTo>
                  <a:pt x="0" y="0"/>
                </a:moveTo>
                <a:lnTo>
                  <a:pt x="2363496" y="0"/>
                </a:lnTo>
                <a:lnTo>
                  <a:pt x="2363496" y="2363496"/>
                </a:lnTo>
                <a:lnTo>
                  <a:pt x="0" y="23634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9663126" y="3499699"/>
            <a:ext cx="2315068" cy="2315068"/>
          </a:xfrm>
          <a:custGeom>
            <a:avLst/>
            <a:gdLst/>
            <a:ahLst/>
            <a:cxnLst/>
            <a:rect l="l" t="t" r="r" b="b"/>
            <a:pathLst>
              <a:path w="2315068" h="2315068">
                <a:moveTo>
                  <a:pt x="0" y="0"/>
                </a:moveTo>
                <a:lnTo>
                  <a:pt x="2315069" y="0"/>
                </a:lnTo>
                <a:lnTo>
                  <a:pt x="2315069" y="2315068"/>
                </a:lnTo>
                <a:lnTo>
                  <a:pt x="0" y="23150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2743200" y="6081968"/>
            <a:ext cx="818670" cy="364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  <a:spcBef>
                <a:spcPct val="0"/>
              </a:spcBef>
            </a:pPr>
            <a:r>
              <a:rPr lang="en-US" sz="2199" dirty="0" err="1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네이버</a:t>
            </a:r>
            <a:endParaRPr lang="en-US" sz="2199" dirty="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629400" y="6081968"/>
            <a:ext cx="818670" cy="364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  <a:spcBef>
                <a:spcPct val="0"/>
              </a:spcBef>
            </a:pPr>
            <a:r>
              <a:rPr lang="en-US" sz="2199" dirty="0" err="1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카카오</a:t>
            </a:r>
            <a:endParaRPr lang="en-US" sz="2199" dirty="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472402" y="6081968"/>
            <a:ext cx="818669" cy="364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  <a:spcBef>
                <a:spcPct val="0"/>
              </a:spcBef>
            </a:pPr>
            <a:r>
              <a:rPr lang="en-US" sz="2199" dirty="0" err="1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알라딘</a:t>
            </a:r>
            <a:endParaRPr lang="en-US" sz="2199" dirty="0">
              <a:solidFill>
                <a:srgbClr val="0000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75759" y="6761117"/>
            <a:ext cx="3639332" cy="151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just">
              <a:lnSpc>
                <a:spcPts val="3045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접근성 쉬움</a:t>
            </a:r>
          </a:p>
          <a:p>
            <a:pPr marL="453390" lvl="1" indent="-226695" algn="just">
              <a:lnSpc>
                <a:spcPts val="3045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책 제목, 저자, 출판사 등의 정보 제공</a:t>
            </a:r>
          </a:p>
          <a:p>
            <a:pPr marL="453390" lvl="1" indent="-226695" algn="just">
              <a:lnSpc>
                <a:spcPts val="3045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카테고리 정보 제공 X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095565" y="6951617"/>
            <a:ext cx="3854077" cy="113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just">
              <a:lnSpc>
                <a:spcPts val="3045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접근성 쉬움</a:t>
            </a:r>
          </a:p>
          <a:p>
            <a:pPr marL="453390" lvl="1" indent="-226695" algn="just">
              <a:lnSpc>
                <a:spcPts val="3045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네이버와 유사한 정보 제공</a:t>
            </a:r>
          </a:p>
          <a:p>
            <a:pPr marL="453390" lvl="1" indent="-226695" algn="just">
              <a:lnSpc>
                <a:spcPts val="3045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카테고리 정보 제공 X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949643" y="6761117"/>
            <a:ext cx="3200612" cy="151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just">
              <a:lnSpc>
                <a:spcPts val="3045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접근성 까다로움</a:t>
            </a:r>
          </a:p>
          <a:p>
            <a:pPr marL="453390" lvl="1" indent="-226695" algn="just">
              <a:lnSpc>
                <a:spcPts val="3045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네이버/카카오와 유사한 정보 제공</a:t>
            </a:r>
          </a:p>
          <a:p>
            <a:pPr marL="453390" lvl="1" indent="-226695" algn="just">
              <a:lnSpc>
                <a:spcPts val="3045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카테고리 정보 제공 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55554" y="4399218"/>
            <a:ext cx="3726537" cy="11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사용자의 니즈 및 개발 과정에서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도서 카테고리 정보가 </a:t>
            </a:r>
          </a:p>
          <a:p>
            <a:pPr algn="ctr">
              <a:lnSpc>
                <a:spcPts val="318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필요할 것이라 판단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205739" y="6902404"/>
            <a:ext cx="3826166" cy="501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4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알라딘 API로 결정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대안 도출 및 구현 계획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20 / 25</a:t>
            </a:r>
          </a:p>
        </p:txBody>
      </p:sp>
      <p:sp>
        <p:nvSpPr>
          <p:cNvPr id="20" name="AutoShape 20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책 정보 API 비교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4692741" y="5988795"/>
            <a:ext cx="852164" cy="635307"/>
            <a:chOff x="0" y="0"/>
            <a:chExt cx="812800" cy="605961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605961"/>
            </a:xfrm>
            <a:custGeom>
              <a:avLst/>
              <a:gdLst/>
              <a:ahLst/>
              <a:cxnLst/>
              <a:rect l="l" t="t" r="r" b="b"/>
              <a:pathLst>
                <a:path w="812800" h="605961">
                  <a:moveTo>
                    <a:pt x="406400" y="605961"/>
                  </a:moveTo>
                  <a:lnTo>
                    <a:pt x="0" y="199561"/>
                  </a:lnTo>
                  <a:lnTo>
                    <a:pt x="203200" y="199561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199561"/>
                  </a:lnTo>
                  <a:lnTo>
                    <a:pt x="812800" y="199561"/>
                  </a:lnTo>
                  <a:lnTo>
                    <a:pt x="406400" y="605961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203200" y="-47625"/>
              <a:ext cx="406400" cy="5519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205879" y="3054417"/>
            <a:ext cx="4365134" cy="5199186"/>
            <a:chOff x="0" y="0"/>
            <a:chExt cx="1149665" cy="136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9665" cy="1369333"/>
            </a:xfrm>
            <a:custGeom>
              <a:avLst/>
              <a:gdLst/>
              <a:ahLst/>
              <a:cxnLst/>
              <a:rect l="l" t="t" r="r" b="b"/>
              <a:pathLst>
                <a:path w="1149665" h="1369333">
                  <a:moveTo>
                    <a:pt x="0" y="0"/>
                  </a:moveTo>
                  <a:lnTo>
                    <a:pt x="1149665" y="0"/>
                  </a:lnTo>
                  <a:lnTo>
                    <a:pt x="1149665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149665" cy="141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400236" y="5654010"/>
            <a:ext cx="4004185" cy="2419118"/>
            <a:chOff x="0" y="0"/>
            <a:chExt cx="1054600" cy="63713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54600" cy="637134"/>
            </a:xfrm>
            <a:custGeom>
              <a:avLst/>
              <a:gdLst/>
              <a:ahLst/>
              <a:cxnLst/>
              <a:rect l="l" t="t" r="r" b="b"/>
              <a:pathLst>
                <a:path w="1054600" h="637134">
                  <a:moveTo>
                    <a:pt x="0" y="0"/>
                  </a:moveTo>
                  <a:lnTo>
                    <a:pt x="1054600" y="0"/>
                  </a:lnTo>
                  <a:lnTo>
                    <a:pt x="1054600" y="637134"/>
                  </a:lnTo>
                  <a:lnTo>
                    <a:pt x="0" y="637134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054600" cy="6847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16987" y="3054417"/>
            <a:ext cx="4365134" cy="5199186"/>
            <a:chOff x="0" y="0"/>
            <a:chExt cx="1149665" cy="13693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49665" cy="1369333"/>
            </a:xfrm>
            <a:custGeom>
              <a:avLst/>
              <a:gdLst/>
              <a:ahLst/>
              <a:cxnLst/>
              <a:rect l="l" t="t" r="r" b="b"/>
              <a:pathLst>
                <a:path w="1149665" h="1369333">
                  <a:moveTo>
                    <a:pt x="0" y="0"/>
                  </a:moveTo>
                  <a:lnTo>
                    <a:pt x="1149665" y="0"/>
                  </a:lnTo>
                  <a:lnTo>
                    <a:pt x="1149665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1149665" cy="141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11344" y="5654010"/>
            <a:ext cx="4004185" cy="2419118"/>
            <a:chOff x="0" y="0"/>
            <a:chExt cx="1054600" cy="63713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54600" cy="637134"/>
            </a:xfrm>
            <a:custGeom>
              <a:avLst/>
              <a:gdLst/>
              <a:ahLst/>
              <a:cxnLst/>
              <a:rect l="l" t="t" r="r" b="b"/>
              <a:pathLst>
                <a:path w="1054600" h="637134">
                  <a:moveTo>
                    <a:pt x="0" y="0"/>
                  </a:moveTo>
                  <a:lnTo>
                    <a:pt x="1054600" y="0"/>
                  </a:lnTo>
                  <a:lnTo>
                    <a:pt x="1054600" y="637134"/>
                  </a:lnTo>
                  <a:lnTo>
                    <a:pt x="0" y="637134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054600" cy="6847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4316940" y="4851704"/>
            <a:ext cx="4170777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위치 API 적용 문제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894328" y="3292879"/>
            <a:ext cx="1016000" cy="1387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📍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602384" y="6041310"/>
            <a:ext cx="3599890" cy="158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위치 API 사용시 정확하지 않은 장소가 불러와지는 문제를 방지하기 위해 주어진 카테고리 중 선택으로 대체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828048" y="4851704"/>
            <a:ext cx="4170777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도서 API 제공 문제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405437" y="3292879"/>
            <a:ext cx="1016000" cy="1387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📚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113492" y="6041310"/>
            <a:ext cx="3599890" cy="158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도서 정보를 불러올 수 있는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API별로 제공되는 정보가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다르기 때문에 하나의 API만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선정하여 다룸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설계의 현실적 제한요소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21 / 25</a:t>
            </a:r>
          </a:p>
        </p:txBody>
      </p:sp>
      <p:sp>
        <p:nvSpPr>
          <p:cNvPr id="26" name="AutoShape 26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0212965" y="3460795"/>
          <a:ext cx="6296599" cy="4095752"/>
        </p:xfrm>
        <a:graphic>
          <a:graphicData uri="http://schemas.openxmlformats.org/drawingml/2006/table">
            <a:tbl>
              <a:tblPr/>
              <a:tblGrid>
                <a:gridCol w="26470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495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2393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김수영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UI/UX, 프론트엔드 개발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393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류슬기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프론트엔드 개발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393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박서현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백엔드 개발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93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서가은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백엔드 개발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2143741" y="3460795"/>
          <a:ext cx="6683288" cy="5114925"/>
        </p:xfrm>
        <a:graphic>
          <a:graphicData uri="http://schemas.openxmlformats.org/drawingml/2006/table">
            <a:tbl>
              <a:tblPr/>
              <a:tblGrid>
                <a:gridCol w="2646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6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22985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운영체제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Window, MacOS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985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IDE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Visual Studio Code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2985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프레임워크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Django, React(Next)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2985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데이터베이스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SQLite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2985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협업 도구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Git/Github, Notion, Slack, Figma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8B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1724877" y="2736928"/>
            <a:ext cx="3885333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환경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887574" y="2736928"/>
            <a:ext cx="3885333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역할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환경 및 역할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22 / 25</a:t>
            </a:r>
          </a:p>
        </p:txBody>
      </p:sp>
      <p:sp>
        <p:nvSpPr>
          <p:cNvPr id="12" name="AutoShape 12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198150" y="4752979"/>
            <a:ext cx="3411127" cy="2236163"/>
            <a:chOff x="0" y="0"/>
            <a:chExt cx="898404" cy="5889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98404" cy="588948"/>
            </a:xfrm>
            <a:custGeom>
              <a:avLst/>
              <a:gdLst/>
              <a:ahLst/>
              <a:cxnLst/>
              <a:rect l="l" t="t" r="r" b="b"/>
              <a:pathLst>
                <a:path w="898404" h="588948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198150" y="3022735"/>
            <a:ext cx="3411127" cy="1754315"/>
            <a:chOff x="0" y="0"/>
            <a:chExt cx="898404" cy="46204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98404" cy="462042"/>
            </a:xfrm>
            <a:custGeom>
              <a:avLst/>
              <a:gdLst/>
              <a:ahLst/>
              <a:cxnLst/>
              <a:rect l="l" t="t" r="r" b="b"/>
              <a:pathLst>
                <a:path w="898404" h="462042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928930" y="7636843"/>
            <a:ext cx="14441209" cy="879967"/>
            <a:chOff x="0" y="0"/>
            <a:chExt cx="3803446" cy="23176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803446" cy="231761"/>
            </a:xfrm>
            <a:custGeom>
              <a:avLst/>
              <a:gdLst/>
              <a:ahLst/>
              <a:cxnLst/>
              <a:rect l="l" t="t" r="r" b="b"/>
              <a:pathLst>
                <a:path w="3803446" h="231761">
                  <a:moveTo>
                    <a:pt x="0" y="0"/>
                  </a:moveTo>
                  <a:lnTo>
                    <a:pt x="3803446" y="0"/>
                  </a:lnTo>
                  <a:lnTo>
                    <a:pt x="3803446" y="231761"/>
                  </a:lnTo>
                  <a:lnTo>
                    <a:pt x="0" y="231761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3803446" cy="27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>
            <a:off x="10851314" y="4762504"/>
            <a:ext cx="841984" cy="0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AutoShape 15"/>
          <p:cNvSpPr/>
          <p:nvPr/>
        </p:nvSpPr>
        <p:spPr>
          <a:xfrm>
            <a:off x="6609278" y="4772029"/>
            <a:ext cx="827408" cy="0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16" name="Group 16"/>
          <p:cNvGrpSpPr/>
          <p:nvPr/>
        </p:nvGrpSpPr>
        <p:grpSpPr>
          <a:xfrm>
            <a:off x="7443971" y="4752979"/>
            <a:ext cx="3411127" cy="2236163"/>
            <a:chOff x="0" y="0"/>
            <a:chExt cx="898404" cy="58894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98404" cy="588948"/>
            </a:xfrm>
            <a:custGeom>
              <a:avLst/>
              <a:gdLst/>
              <a:ahLst/>
              <a:cxnLst/>
              <a:rect l="l" t="t" r="r" b="b"/>
              <a:pathLst>
                <a:path w="898404" h="588948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693298" y="4752979"/>
            <a:ext cx="3411127" cy="2236163"/>
            <a:chOff x="0" y="0"/>
            <a:chExt cx="898404" cy="58894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98404" cy="588948"/>
            </a:xfrm>
            <a:custGeom>
              <a:avLst/>
              <a:gdLst/>
              <a:ahLst/>
              <a:cxnLst/>
              <a:rect l="l" t="t" r="r" b="b"/>
              <a:pathLst>
                <a:path w="898404" h="588948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7443971" y="3022735"/>
            <a:ext cx="3411127" cy="1754315"/>
            <a:chOff x="0" y="0"/>
            <a:chExt cx="898404" cy="46204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98404" cy="462042"/>
            </a:xfrm>
            <a:custGeom>
              <a:avLst/>
              <a:gdLst/>
              <a:ahLst/>
              <a:cxnLst/>
              <a:rect l="l" t="t" r="r" b="b"/>
              <a:pathLst>
                <a:path w="898404" h="462042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693298" y="3022735"/>
            <a:ext cx="3411127" cy="1754315"/>
            <a:chOff x="0" y="0"/>
            <a:chExt cx="898404" cy="46204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98404" cy="462042"/>
            </a:xfrm>
            <a:custGeom>
              <a:avLst/>
              <a:gdLst/>
              <a:ahLst/>
              <a:cxnLst/>
              <a:rect l="l" t="t" r="r" b="b"/>
              <a:pathLst>
                <a:path w="898404" h="462042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3986938" y="7823012"/>
            <a:ext cx="10310625" cy="45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4"/>
              </a:lnSpc>
            </a:pPr>
            <a:r>
              <a:rPr lang="en-US" sz="2499">
                <a:solidFill>
                  <a:srgbClr val="000000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20대의 꾸준한 독서 습관 형성 및 독서 동기 부여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774516" y="5286861"/>
            <a:ext cx="2750037" cy="11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다른 사용자들과 루틴 및 기록을 공유하며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상호 동기부여 제공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023843" y="5486919"/>
            <a:ext cx="2750037" cy="787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인기 루틴 달성을 위해 적극적인 독서 참여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528695" y="5286861"/>
            <a:ext cx="2750037" cy="11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독서 목표와 루틴을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설정하고 수행하며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꾸준한 독서 습관 형성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206231" y="3152479"/>
            <a:ext cx="1394966" cy="1387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🎯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444767" y="3152479"/>
            <a:ext cx="1394966" cy="1387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💬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772519" y="3152479"/>
            <a:ext cx="1252686" cy="1387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👍🏻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기대효과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23 / 25</a:t>
            </a:r>
          </a:p>
        </p:txBody>
      </p:sp>
      <p:sp>
        <p:nvSpPr>
          <p:cNvPr id="37" name="AutoShape 37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725239" y="3130116"/>
            <a:ext cx="14837522" cy="5081851"/>
          </a:xfrm>
          <a:custGeom>
            <a:avLst/>
            <a:gdLst/>
            <a:ahLst/>
            <a:cxnLst/>
            <a:rect l="l" t="t" r="r" b="b"/>
            <a:pathLst>
              <a:path w="14837522" h="5081851">
                <a:moveTo>
                  <a:pt x="0" y="0"/>
                </a:moveTo>
                <a:lnTo>
                  <a:pt x="14837522" y="0"/>
                </a:lnTo>
                <a:lnTo>
                  <a:pt x="14837522" y="5081851"/>
                </a:lnTo>
                <a:lnTo>
                  <a:pt x="0" y="50818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추진일정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24 / 25</a:t>
            </a:r>
          </a:p>
        </p:txBody>
      </p:sp>
      <p:sp>
        <p:nvSpPr>
          <p:cNvPr id="8" name="AutoShape 8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30919" y="3768074"/>
            <a:ext cx="11226161" cy="2039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감사합니다</a:t>
            </a:r>
          </a:p>
        </p:txBody>
      </p:sp>
      <p:sp>
        <p:nvSpPr>
          <p:cNvPr id="6" name="AutoShape 6"/>
          <p:cNvSpPr/>
          <p:nvPr/>
        </p:nvSpPr>
        <p:spPr>
          <a:xfrm>
            <a:off x="809825" y="207659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6235503" y="981075"/>
            <a:ext cx="5816995" cy="772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SCS4045-01</a:t>
            </a:r>
          </a:p>
          <a:p>
            <a:pPr marL="0" lvl="0" indent="0"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오픈소스소프트웨어프로젝트 _01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789735" y="7726410"/>
            <a:ext cx="2943283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PAGE6</a:t>
            </a:r>
          </a:p>
        </p:txBody>
      </p:sp>
      <p:sp>
        <p:nvSpPr>
          <p:cNvPr id="9" name="AutoShape 9"/>
          <p:cNvSpPr/>
          <p:nvPr/>
        </p:nvSpPr>
        <p:spPr>
          <a:xfrm>
            <a:off x="7823586" y="7816662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7918836" y="7726410"/>
            <a:ext cx="6764689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김수영, 류슬기, 박서현, 서가은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4365" y="4155184"/>
            <a:ext cx="3544947" cy="4245145"/>
            <a:chOff x="0" y="0"/>
            <a:chExt cx="226940" cy="27176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6940" cy="271765"/>
            </a:xfrm>
            <a:custGeom>
              <a:avLst/>
              <a:gdLst/>
              <a:ahLst/>
              <a:cxnLst/>
              <a:rect l="l" t="t" r="r" b="b"/>
              <a:pathLst>
                <a:path w="226940" h="271765">
                  <a:moveTo>
                    <a:pt x="113470" y="0"/>
                  </a:moveTo>
                  <a:lnTo>
                    <a:pt x="113470" y="0"/>
                  </a:lnTo>
                  <a:cubicBezTo>
                    <a:pt x="176138" y="0"/>
                    <a:pt x="226940" y="50802"/>
                    <a:pt x="226940" y="113470"/>
                  </a:cubicBezTo>
                  <a:lnTo>
                    <a:pt x="226940" y="158295"/>
                  </a:lnTo>
                  <a:cubicBezTo>
                    <a:pt x="226940" y="188389"/>
                    <a:pt x="214985" y="217251"/>
                    <a:pt x="193706" y="238531"/>
                  </a:cubicBezTo>
                  <a:cubicBezTo>
                    <a:pt x="172426" y="259810"/>
                    <a:pt x="143564" y="271765"/>
                    <a:pt x="113470" y="271765"/>
                  </a:cubicBezTo>
                  <a:lnTo>
                    <a:pt x="113470" y="271765"/>
                  </a:lnTo>
                  <a:cubicBezTo>
                    <a:pt x="83376" y="271765"/>
                    <a:pt x="54514" y="259810"/>
                    <a:pt x="33235" y="238531"/>
                  </a:cubicBezTo>
                  <a:cubicBezTo>
                    <a:pt x="11955" y="217251"/>
                    <a:pt x="0" y="188389"/>
                    <a:pt x="0" y="158295"/>
                  </a:cubicBezTo>
                  <a:lnTo>
                    <a:pt x="0" y="113470"/>
                  </a:lnTo>
                  <a:cubicBezTo>
                    <a:pt x="0" y="83376"/>
                    <a:pt x="11955" y="54514"/>
                    <a:pt x="33235" y="33235"/>
                  </a:cubicBezTo>
                  <a:cubicBezTo>
                    <a:pt x="54514" y="11955"/>
                    <a:pt x="83376" y="0"/>
                    <a:pt x="113470" y="0"/>
                  </a:cubicBezTo>
                  <a:close/>
                </a:path>
              </a:pathLst>
            </a:custGeom>
            <a:solidFill>
              <a:srgbClr val="C2E0EE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26940" cy="328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499"/>
                </a:lnSpc>
              </a:pPr>
              <a:endParaRPr/>
            </a:p>
            <a:p>
              <a:pPr marL="539746" lvl="1" indent="-269873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D4355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산업시스템공학과 / 융합SW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D4355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marL="539746" lvl="1" indent="-269873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D4355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디자인 / 프론트엔드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212938" y="2933700"/>
            <a:ext cx="2253274" cy="2253274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2E0EE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407761" y="3086100"/>
            <a:ext cx="1863628" cy="1863628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89DD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 err="1">
                  <a:solidFill>
                    <a:srgbClr val="F2F1E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팀장</a:t>
              </a:r>
              <a:endParaRPr lang="en-US" sz="2499" dirty="0">
                <a:solidFill>
                  <a:srgbClr val="F2F1EC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algn="ctr">
                <a:lnSpc>
                  <a:spcPts val="140"/>
                </a:lnSpc>
              </a:pPr>
              <a:r>
                <a:rPr lang="en-US" sz="100" dirty="0">
                  <a:solidFill>
                    <a:srgbClr val="F6F6E9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</a:p>
            <a:p>
              <a:pPr algn="ctr">
                <a:lnSpc>
                  <a:spcPts val="4619"/>
                </a:lnSpc>
              </a:pPr>
              <a:r>
                <a:rPr lang="en-US" sz="3299" dirty="0" err="1">
                  <a:solidFill>
                    <a:srgbClr val="F7F7F7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김수영</a:t>
              </a:r>
              <a:endParaRPr lang="en-US" sz="3299" dirty="0">
                <a:solidFill>
                  <a:srgbClr val="F7F7F7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algn="ctr">
                <a:lnSpc>
                  <a:spcPts val="1399"/>
                </a:lnSpc>
              </a:pPr>
              <a:r>
                <a:rPr lang="en-US" sz="999" dirty="0">
                  <a:solidFill>
                    <a:srgbClr val="F7F7F7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456325" y="4155184"/>
            <a:ext cx="3544947" cy="4245145"/>
            <a:chOff x="0" y="0"/>
            <a:chExt cx="226940" cy="27176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26940" cy="271765"/>
            </a:xfrm>
            <a:custGeom>
              <a:avLst/>
              <a:gdLst/>
              <a:ahLst/>
              <a:cxnLst/>
              <a:rect l="l" t="t" r="r" b="b"/>
              <a:pathLst>
                <a:path w="226940" h="271765">
                  <a:moveTo>
                    <a:pt x="113470" y="0"/>
                  </a:moveTo>
                  <a:lnTo>
                    <a:pt x="113470" y="0"/>
                  </a:lnTo>
                  <a:cubicBezTo>
                    <a:pt x="176138" y="0"/>
                    <a:pt x="226940" y="50802"/>
                    <a:pt x="226940" y="113470"/>
                  </a:cubicBezTo>
                  <a:lnTo>
                    <a:pt x="226940" y="158295"/>
                  </a:lnTo>
                  <a:cubicBezTo>
                    <a:pt x="226940" y="188389"/>
                    <a:pt x="214985" y="217251"/>
                    <a:pt x="193706" y="238531"/>
                  </a:cubicBezTo>
                  <a:cubicBezTo>
                    <a:pt x="172426" y="259810"/>
                    <a:pt x="143564" y="271765"/>
                    <a:pt x="113470" y="271765"/>
                  </a:cubicBezTo>
                  <a:lnTo>
                    <a:pt x="113470" y="271765"/>
                  </a:lnTo>
                  <a:cubicBezTo>
                    <a:pt x="83376" y="271765"/>
                    <a:pt x="54514" y="259810"/>
                    <a:pt x="33235" y="238531"/>
                  </a:cubicBezTo>
                  <a:cubicBezTo>
                    <a:pt x="11955" y="217251"/>
                    <a:pt x="0" y="188389"/>
                    <a:pt x="0" y="158295"/>
                  </a:cubicBezTo>
                  <a:lnTo>
                    <a:pt x="0" y="113470"/>
                  </a:lnTo>
                  <a:cubicBezTo>
                    <a:pt x="0" y="83376"/>
                    <a:pt x="11955" y="54514"/>
                    <a:pt x="33235" y="33235"/>
                  </a:cubicBezTo>
                  <a:cubicBezTo>
                    <a:pt x="54514" y="11955"/>
                    <a:pt x="83376" y="0"/>
                    <a:pt x="113470" y="0"/>
                  </a:cubicBezTo>
                  <a:close/>
                </a:path>
              </a:pathLst>
            </a:custGeom>
            <a:solidFill>
              <a:srgbClr val="C2E0EE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226940" cy="328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499"/>
                </a:lnSpc>
              </a:pPr>
              <a:endParaRPr/>
            </a:p>
            <a:p>
              <a:pPr marL="539746" lvl="1" indent="-269873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D4355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산업시스템공학과 / 융합SW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D4355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marL="539746" lvl="1" indent="-269873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D4355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프론트엔드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064898" y="2933700"/>
            <a:ext cx="2253274" cy="225327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2E0EE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259720" y="3086100"/>
            <a:ext cx="1863628" cy="1863628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89DD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 err="1">
                  <a:solidFill>
                    <a:srgbClr val="F2F1E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팀원</a:t>
              </a:r>
              <a:endParaRPr lang="en-US" sz="2499" dirty="0">
                <a:solidFill>
                  <a:srgbClr val="F2F1EC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algn="ctr">
                <a:lnSpc>
                  <a:spcPts val="140"/>
                </a:lnSpc>
              </a:pPr>
              <a:r>
                <a:rPr lang="en-US" sz="100" dirty="0">
                  <a:solidFill>
                    <a:srgbClr val="F6F6E9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</a:p>
            <a:p>
              <a:pPr algn="ctr">
                <a:lnSpc>
                  <a:spcPts val="4619"/>
                </a:lnSpc>
              </a:pPr>
              <a:r>
                <a:rPr lang="en-US" sz="3299" dirty="0" err="1">
                  <a:solidFill>
                    <a:srgbClr val="F7F7F7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류슬기</a:t>
              </a:r>
              <a:endParaRPr lang="en-US" sz="3299" dirty="0">
                <a:solidFill>
                  <a:srgbClr val="F7F7F7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algn="ctr">
                <a:lnSpc>
                  <a:spcPts val="1399"/>
                </a:lnSpc>
              </a:pPr>
              <a:r>
                <a:rPr lang="en-US" sz="999" dirty="0">
                  <a:solidFill>
                    <a:srgbClr val="F7F7F7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306072" y="4155184"/>
            <a:ext cx="3544947" cy="4245145"/>
            <a:chOff x="0" y="0"/>
            <a:chExt cx="226940" cy="27176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226940" cy="271765"/>
            </a:xfrm>
            <a:custGeom>
              <a:avLst/>
              <a:gdLst/>
              <a:ahLst/>
              <a:cxnLst/>
              <a:rect l="l" t="t" r="r" b="b"/>
              <a:pathLst>
                <a:path w="226940" h="271765">
                  <a:moveTo>
                    <a:pt x="113470" y="0"/>
                  </a:moveTo>
                  <a:lnTo>
                    <a:pt x="113470" y="0"/>
                  </a:lnTo>
                  <a:cubicBezTo>
                    <a:pt x="176138" y="0"/>
                    <a:pt x="226940" y="50802"/>
                    <a:pt x="226940" y="113470"/>
                  </a:cubicBezTo>
                  <a:lnTo>
                    <a:pt x="226940" y="158295"/>
                  </a:lnTo>
                  <a:cubicBezTo>
                    <a:pt x="226940" y="188389"/>
                    <a:pt x="214985" y="217251"/>
                    <a:pt x="193706" y="238531"/>
                  </a:cubicBezTo>
                  <a:cubicBezTo>
                    <a:pt x="172426" y="259810"/>
                    <a:pt x="143564" y="271765"/>
                    <a:pt x="113470" y="271765"/>
                  </a:cubicBezTo>
                  <a:lnTo>
                    <a:pt x="113470" y="271765"/>
                  </a:lnTo>
                  <a:cubicBezTo>
                    <a:pt x="83376" y="271765"/>
                    <a:pt x="54514" y="259810"/>
                    <a:pt x="33235" y="238531"/>
                  </a:cubicBezTo>
                  <a:cubicBezTo>
                    <a:pt x="11955" y="217251"/>
                    <a:pt x="0" y="188389"/>
                    <a:pt x="0" y="158295"/>
                  </a:cubicBezTo>
                  <a:lnTo>
                    <a:pt x="0" y="113470"/>
                  </a:lnTo>
                  <a:cubicBezTo>
                    <a:pt x="0" y="83376"/>
                    <a:pt x="11955" y="54514"/>
                    <a:pt x="33235" y="33235"/>
                  </a:cubicBezTo>
                  <a:cubicBezTo>
                    <a:pt x="54514" y="11955"/>
                    <a:pt x="83376" y="0"/>
                    <a:pt x="113470" y="0"/>
                  </a:cubicBezTo>
                  <a:close/>
                </a:path>
              </a:pathLst>
            </a:custGeom>
            <a:solidFill>
              <a:srgbClr val="C2E0EE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226940" cy="328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499"/>
                </a:lnSpc>
              </a:pPr>
              <a:endParaRPr/>
            </a:p>
            <a:p>
              <a:pPr marL="539746" lvl="1" indent="-269873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D4355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경영정보학과        / 데이터사이언스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D4355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marL="539746" lvl="1" indent="-269873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D4355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백엔드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914644" y="2933700"/>
            <a:ext cx="2253274" cy="2253274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2E0EE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0109467" y="3086100"/>
            <a:ext cx="1863628" cy="1863628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89DD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2F1E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팀원</a:t>
              </a:r>
            </a:p>
            <a:p>
              <a:pPr algn="ctr">
                <a:lnSpc>
                  <a:spcPts val="140"/>
                </a:lnSpc>
              </a:pPr>
              <a:r>
                <a:rPr lang="en-US" sz="100">
                  <a:solidFill>
                    <a:srgbClr val="F6F6E9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</a:p>
            <a:p>
              <a:pPr algn="ctr">
                <a:lnSpc>
                  <a:spcPts val="4619"/>
                </a:lnSpc>
              </a:pPr>
              <a:r>
                <a:rPr lang="en-US" sz="3299">
                  <a:solidFill>
                    <a:srgbClr val="F7F7F7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박서현</a:t>
              </a:r>
            </a:p>
            <a:p>
              <a:pPr algn="ctr">
                <a:lnSpc>
                  <a:spcPts val="1399"/>
                </a:lnSpc>
              </a:pPr>
              <a:r>
                <a:rPr lang="en-US" sz="999">
                  <a:solidFill>
                    <a:srgbClr val="F7F7F7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3138688" y="4155184"/>
            <a:ext cx="3544947" cy="4245145"/>
            <a:chOff x="0" y="0"/>
            <a:chExt cx="226940" cy="271765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226940" cy="271765"/>
            </a:xfrm>
            <a:custGeom>
              <a:avLst/>
              <a:gdLst/>
              <a:ahLst/>
              <a:cxnLst/>
              <a:rect l="l" t="t" r="r" b="b"/>
              <a:pathLst>
                <a:path w="226940" h="271765">
                  <a:moveTo>
                    <a:pt x="113470" y="0"/>
                  </a:moveTo>
                  <a:lnTo>
                    <a:pt x="113470" y="0"/>
                  </a:lnTo>
                  <a:cubicBezTo>
                    <a:pt x="176138" y="0"/>
                    <a:pt x="226940" y="50802"/>
                    <a:pt x="226940" y="113470"/>
                  </a:cubicBezTo>
                  <a:lnTo>
                    <a:pt x="226940" y="158295"/>
                  </a:lnTo>
                  <a:cubicBezTo>
                    <a:pt x="226940" y="188389"/>
                    <a:pt x="214985" y="217251"/>
                    <a:pt x="193706" y="238531"/>
                  </a:cubicBezTo>
                  <a:cubicBezTo>
                    <a:pt x="172426" y="259810"/>
                    <a:pt x="143564" y="271765"/>
                    <a:pt x="113470" y="271765"/>
                  </a:cubicBezTo>
                  <a:lnTo>
                    <a:pt x="113470" y="271765"/>
                  </a:lnTo>
                  <a:cubicBezTo>
                    <a:pt x="83376" y="271765"/>
                    <a:pt x="54514" y="259810"/>
                    <a:pt x="33235" y="238531"/>
                  </a:cubicBezTo>
                  <a:cubicBezTo>
                    <a:pt x="11955" y="217251"/>
                    <a:pt x="0" y="188389"/>
                    <a:pt x="0" y="158295"/>
                  </a:cubicBezTo>
                  <a:lnTo>
                    <a:pt x="0" y="113470"/>
                  </a:lnTo>
                  <a:cubicBezTo>
                    <a:pt x="0" y="83376"/>
                    <a:pt x="11955" y="54514"/>
                    <a:pt x="33235" y="33235"/>
                  </a:cubicBezTo>
                  <a:cubicBezTo>
                    <a:pt x="54514" y="11955"/>
                    <a:pt x="83376" y="0"/>
                    <a:pt x="113470" y="0"/>
                  </a:cubicBezTo>
                  <a:close/>
                </a:path>
              </a:pathLst>
            </a:custGeom>
            <a:solidFill>
              <a:srgbClr val="C2E0EE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57150"/>
              <a:ext cx="226940" cy="328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499"/>
                </a:lnSpc>
              </a:pPr>
              <a:endParaRPr/>
            </a:p>
            <a:p>
              <a:pPr marL="539746" lvl="1" indent="-269873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D4355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통계학과               / 융합SW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D4355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marL="539746" lvl="1" indent="-269873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D4355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백엔드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3747260" y="2933700"/>
            <a:ext cx="2253274" cy="2253274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2E0EE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3942083" y="3086100"/>
            <a:ext cx="1863628" cy="1863628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89DD2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 err="1">
                  <a:solidFill>
                    <a:srgbClr val="F2F1E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팀원</a:t>
              </a:r>
              <a:endParaRPr lang="en-US" sz="2499" dirty="0">
                <a:solidFill>
                  <a:srgbClr val="F2F1EC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algn="ctr">
                <a:lnSpc>
                  <a:spcPts val="4619"/>
                </a:lnSpc>
              </a:pPr>
              <a:r>
                <a:rPr lang="en-US" sz="3299" dirty="0" err="1">
                  <a:solidFill>
                    <a:srgbClr val="F7F7F7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서가은</a:t>
              </a:r>
              <a:endParaRPr lang="en-US" sz="3299" dirty="0">
                <a:solidFill>
                  <a:srgbClr val="F7F7F7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algn="ctr">
                <a:lnSpc>
                  <a:spcPts val="1399"/>
                </a:lnSpc>
              </a:pPr>
              <a:r>
                <a:rPr lang="en-US" sz="999" dirty="0">
                  <a:solidFill>
                    <a:srgbClr val="F7F7F7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2407761" y="1098875"/>
            <a:ext cx="5404562" cy="398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| 팀원 소개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프로젝트 개요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3 / 25</a:t>
            </a:r>
          </a:p>
        </p:txBody>
      </p:sp>
      <p:sp>
        <p:nvSpPr>
          <p:cNvPr id="44" name="AutoShape 44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28246" y="2563799"/>
            <a:ext cx="15031508" cy="6694501"/>
            <a:chOff x="0" y="0"/>
            <a:chExt cx="3958916" cy="176316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58916" cy="1763161"/>
            </a:xfrm>
            <a:custGeom>
              <a:avLst/>
              <a:gdLst/>
              <a:ahLst/>
              <a:cxnLst/>
              <a:rect l="l" t="t" r="r" b="b"/>
              <a:pathLst>
                <a:path w="3958916" h="1763161">
                  <a:moveTo>
                    <a:pt x="26267" y="0"/>
                  </a:moveTo>
                  <a:lnTo>
                    <a:pt x="3932648" y="0"/>
                  </a:lnTo>
                  <a:cubicBezTo>
                    <a:pt x="3947156" y="0"/>
                    <a:pt x="3958916" y="11760"/>
                    <a:pt x="3958916" y="26267"/>
                  </a:cubicBezTo>
                  <a:lnTo>
                    <a:pt x="3958916" y="1736893"/>
                  </a:lnTo>
                  <a:cubicBezTo>
                    <a:pt x="3958916" y="1743860"/>
                    <a:pt x="3956148" y="1750541"/>
                    <a:pt x="3951222" y="1755467"/>
                  </a:cubicBezTo>
                  <a:cubicBezTo>
                    <a:pt x="3946296" y="1760393"/>
                    <a:pt x="3939615" y="1763161"/>
                    <a:pt x="3932648" y="1763161"/>
                  </a:cubicBezTo>
                  <a:lnTo>
                    <a:pt x="26267" y="1763161"/>
                  </a:lnTo>
                  <a:cubicBezTo>
                    <a:pt x="11760" y="1763161"/>
                    <a:pt x="0" y="1751400"/>
                    <a:pt x="0" y="1736893"/>
                  </a:cubicBezTo>
                  <a:lnTo>
                    <a:pt x="0" y="26267"/>
                  </a:lnTo>
                  <a:cubicBezTo>
                    <a:pt x="0" y="19301"/>
                    <a:pt x="2767" y="12620"/>
                    <a:pt x="7694" y="7694"/>
                  </a:cubicBezTo>
                  <a:cubicBezTo>
                    <a:pt x="12620" y="2767"/>
                    <a:pt x="19301" y="0"/>
                    <a:pt x="2626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85725"/>
              <a:ext cx="3958916" cy="18488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319"/>
                </a:lnSpc>
              </a:pPr>
              <a:r>
                <a:rPr lang="en-US" sz="3799" dirty="0" err="1">
                  <a:solidFill>
                    <a:srgbClr val="1D4355"/>
                  </a:solidFill>
                  <a:latin typeface="210 디딤고딕 Bold"/>
                  <a:ea typeface="210 디딤고딕 Bold"/>
                  <a:cs typeface="210 디딤고딕 Bold"/>
                  <a:sym typeface="210 디딤고딕 Bold"/>
                </a:rPr>
                <a:t>리딩루틴</a:t>
              </a:r>
              <a:r>
                <a:rPr lang="en-US" sz="3799" dirty="0">
                  <a:solidFill>
                    <a:srgbClr val="1D4355"/>
                  </a:solidFill>
                  <a:latin typeface="210 디딤고딕 Bold"/>
                  <a:ea typeface="210 디딤고딕 Bold"/>
                  <a:cs typeface="210 디딤고딕 Bold"/>
                  <a:sym typeface="210 디딤고딕 Bold"/>
                </a:rPr>
                <a:t> </a:t>
              </a:r>
            </a:p>
            <a:p>
              <a:pPr algn="just">
                <a:lnSpc>
                  <a:spcPts val="3639"/>
                </a:lnSpc>
              </a:pPr>
              <a:endParaRPr lang="en-US" sz="3799" dirty="0">
                <a:solidFill>
                  <a:srgbClr val="1D4355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endParaRPr>
            </a:p>
            <a:p>
              <a:pPr algn="just">
                <a:lnSpc>
                  <a:spcPts val="3815"/>
                </a:lnSpc>
              </a:pPr>
              <a:r>
                <a:rPr lang="en-US" sz="2399" dirty="0" err="1">
                  <a:solidFill>
                    <a:srgbClr val="1D4355"/>
                  </a:solidFill>
                  <a:latin typeface="210 디딤고딕 Bold"/>
                  <a:ea typeface="210 디딤고딕 Bold"/>
                  <a:cs typeface="210 디딤고딕 Bold"/>
                  <a:sym typeface="210 디딤고딕 Bold"/>
                </a:rPr>
                <a:t>목적</a:t>
              </a:r>
              <a:endParaRPr lang="en-US" sz="2399" dirty="0">
                <a:solidFill>
                  <a:srgbClr val="1D4355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endParaRPr>
            </a:p>
            <a:p>
              <a:pPr marL="518157" lvl="1" indent="-259078" algn="just">
                <a:lnSpc>
                  <a:spcPts val="3815"/>
                </a:lnSpc>
                <a:buFont typeface="Arial"/>
                <a:buChar char="•"/>
              </a:pP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독서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습관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개선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및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루틴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형성</a:t>
              </a:r>
              <a:endParaRPr lang="en-US" sz="2399" dirty="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marL="518157" lvl="1" indent="-259078" algn="just">
                <a:lnSpc>
                  <a:spcPts val="3815"/>
                </a:lnSpc>
                <a:buFont typeface="Arial"/>
                <a:buChar char="•"/>
              </a:pP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현대인의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저조한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독서율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개선</a:t>
              </a:r>
              <a:endParaRPr lang="en-US" sz="2399" dirty="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algn="just">
                <a:lnSpc>
                  <a:spcPts val="1272"/>
                </a:lnSpc>
              </a:pPr>
              <a:r>
                <a:rPr lang="en-US" sz="800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</a:p>
            <a:p>
              <a:pPr algn="just">
                <a:lnSpc>
                  <a:spcPts val="3815"/>
                </a:lnSpc>
              </a:pPr>
              <a:r>
                <a:rPr lang="en-US" sz="2399" dirty="0" err="1">
                  <a:solidFill>
                    <a:srgbClr val="1D4355"/>
                  </a:solidFill>
                  <a:latin typeface="210 디딤고딕 Bold"/>
                  <a:ea typeface="210 디딤고딕 Bold"/>
                  <a:cs typeface="210 디딤고딕 Bold"/>
                  <a:sym typeface="210 디딤고딕 Bold"/>
                </a:rPr>
                <a:t>대상</a:t>
              </a:r>
              <a:endParaRPr lang="en-US" sz="2399" dirty="0">
                <a:solidFill>
                  <a:srgbClr val="1D4355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endParaRPr>
            </a:p>
            <a:p>
              <a:pPr marL="518157" lvl="1" indent="-259078" algn="just">
                <a:lnSpc>
                  <a:spcPts val="3815"/>
                </a:lnSpc>
                <a:buFont typeface="Arial"/>
                <a:buChar char="•"/>
              </a:pP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성인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중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독서율이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가장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높고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,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디지털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도구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활용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선호도가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높은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20대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대상</a:t>
              </a:r>
              <a:endParaRPr lang="en-US" sz="2399" dirty="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algn="just">
                <a:lnSpc>
                  <a:spcPts val="1272"/>
                </a:lnSpc>
              </a:pPr>
              <a:r>
                <a:rPr lang="en-US" sz="800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</a:p>
            <a:p>
              <a:pPr algn="just">
                <a:lnSpc>
                  <a:spcPts val="3815"/>
                </a:lnSpc>
              </a:pPr>
              <a:r>
                <a:rPr lang="en-US" sz="2399" dirty="0" err="1">
                  <a:solidFill>
                    <a:srgbClr val="1D4355"/>
                  </a:solidFill>
                  <a:latin typeface="210 디딤고딕 Bold"/>
                  <a:ea typeface="210 디딤고딕 Bold"/>
                  <a:cs typeface="210 디딤고딕 Bold"/>
                  <a:sym typeface="210 디딤고딕 Bold"/>
                </a:rPr>
                <a:t>주요</a:t>
              </a:r>
              <a:r>
                <a:rPr lang="en-US" sz="2399" dirty="0">
                  <a:solidFill>
                    <a:srgbClr val="1D4355"/>
                  </a:solidFill>
                  <a:latin typeface="210 디딤고딕 Bold"/>
                  <a:ea typeface="210 디딤고딕 Bold"/>
                  <a:cs typeface="210 디딤고딕 Bold"/>
                  <a:sym typeface="210 디딤고딕 Bold"/>
                </a:rPr>
                <a:t> </a:t>
              </a:r>
              <a:r>
                <a:rPr lang="en-US" sz="2399" dirty="0" err="1">
                  <a:solidFill>
                    <a:srgbClr val="1D4355"/>
                  </a:solidFill>
                  <a:latin typeface="210 디딤고딕 Bold"/>
                  <a:ea typeface="210 디딤고딕 Bold"/>
                  <a:cs typeface="210 디딤고딕 Bold"/>
                  <a:sym typeface="210 디딤고딕 Bold"/>
                </a:rPr>
                <a:t>기능</a:t>
              </a:r>
              <a:endParaRPr lang="en-US" sz="2399" dirty="0">
                <a:solidFill>
                  <a:srgbClr val="1D4355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endParaRPr>
            </a:p>
            <a:p>
              <a:pPr marL="518157" lvl="1" indent="-259078" algn="just">
                <a:lnSpc>
                  <a:spcPts val="3815"/>
                </a:lnSpc>
                <a:buFont typeface="Arial"/>
                <a:buChar char="•"/>
              </a:pP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독서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루틴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관리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: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사용자가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자신의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독서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습관을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효과적으로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관리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및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추적</a:t>
              </a:r>
              <a:endParaRPr lang="en-US" sz="2399" dirty="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marL="518157" lvl="1" indent="-259078" algn="just">
                <a:lnSpc>
                  <a:spcPts val="3815"/>
                </a:lnSpc>
                <a:buFont typeface="Arial"/>
                <a:buChar char="•"/>
              </a:pP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리딩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클럽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: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사용자들이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서로의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독서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기록을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공유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,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공동의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루틴을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통해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커뮤니티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형성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및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상호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동기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부여</a:t>
              </a:r>
              <a:endParaRPr lang="en-US" sz="2399" dirty="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marL="518157" lvl="1" indent="-259078" algn="just">
                <a:lnSpc>
                  <a:spcPts val="3815"/>
                </a:lnSpc>
                <a:buFont typeface="Arial"/>
                <a:buChar char="•"/>
              </a:pP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독서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루틴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기록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: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개인의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독서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루틴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달성을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편리하게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아카이빙하여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독서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활동을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지속적으로</a:t>
              </a:r>
              <a:r>
                <a:rPr lang="en-US" sz="2399" dirty="0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유도</a:t>
              </a:r>
              <a:endParaRPr lang="en-US" sz="2399" dirty="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  <a:p>
              <a:pPr algn="just">
                <a:lnSpc>
                  <a:spcPts val="3815"/>
                </a:lnSpc>
              </a:pPr>
              <a:endParaRPr lang="en-US" sz="2399" dirty="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프로젝트 개요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4 / 25</a:t>
            </a:r>
          </a:p>
        </p:txBody>
      </p:sp>
      <p:sp>
        <p:nvSpPr>
          <p:cNvPr id="10" name="AutoShape 10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1552046" y="2171700"/>
            <a:ext cx="3324754" cy="4282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dirty="0" err="1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독서</a:t>
            </a:r>
            <a:r>
              <a:rPr lang="en-US" sz="2499" dirty="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루틴</a:t>
            </a:r>
            <a:r>
              <a:rPr lang="en-US" sz="2499" dirty="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형성</a:t>
            </a:r>
            <a:r>
              <a:rPr lang="en-US" sz="2499" dirty="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서비스</a:t>
            </a:r>
            <a:r>
              <a:rPr lang="en-US" sz="2499" dirty="0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,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3421" y="2964246"/>
            <a:ext cx="10440847" cy="2511259"/>
            <a:chOff x="0" y="0"/>
            <a:chExt cx="2749853" cy="66140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49853" cy="661402"/>
            </a:xfrm>
            <a:custGeom>
              <a:avLst/>
              <a:gdLst/>
              <a:ahLst/>
              <a:cxnLst/>
              <a:rect l="l" t="t" r="r" b="b"/>
              <a:pathLst>
                <a:path w="2749853" h="661402">
                  <a:moveTo>
                    <a:pt x="37817" y="0"/>
                  </a:moveTo>
                  <a:lnTo>
                    <a:pt x="2712036" y="0"/>
                  </a:lnTo>
                  <a:cubicBezTo>
                    <a:pt x="2732921" y="0"/>
                    <a:pt x="2749853" y="16931"/>
                    <a:pt x="2749853" y="37817"/>
                  </a:cubicBezTo>
                  <a:lnTo>
                    <a:pt x="2749853" y="623585"/>
                  </a:lnTo>
                  <a:cubicBezTo>
                    <a:pt x="2749853" y="633614"/>
                    <a:pt x="2745868" y="643233"/>
                    <a:pt x="2738776" y="650325"/>
                  </a:cubicBezTo>
                  <a:cubicBezTo>
                    <a:pt x="2731684" y="657417"/>
                    <a:pt x="2722065" y="661402"/>
                    <a:pt x="2712036" y="661402"/>
                  </a:cubicBezTo>
                  <a:lnTo>
                    <a:pt x="37817" y="661402"/>
                  </a:lnTo>
                  <a:cubicBezTo>
                    <a:pt x="16931" y="661402"/>
                    <a:pt x="0" y="644470"/>
                    <a:pt x="0" y="623585"/>
                  </a:cubicBezTo>
                  <a:lnTo>
                    <a:pt x="0" y="37817"/>
                  </a:lnTo>
                  <a:cubicBezTo>
                    <a:pt x="0" y="16931"/>
                    <a:pt x="16931" y="0"/>
                    <a:pt x="37817" y="0"/>
                  </a:cubicBezTo>
                  <a:close/>
                </a:path>
              </a:pathLst>
            </a:custGeom>
            <a:solidFill>
              <a:srgbClr val="D1EE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749853" cy="7090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  <a:p>
              <a:pPr algn="ctr">
                <a:lnSpc>
                  <a:spcPts val="2939"/>
                </a:lnSpc>
              </a:pPr>
              <a:endParaRPr/>
            </a:p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→ 현대 사회에서 독서 습관이 감소하고 있으며, 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독서를 장려하고 습관으로 형성 할 수 있도록 하는 방법이 필요함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2095005" y="2231923"/>
            <a:ext cx="9279138" cy="1464645"/>
          </a:xfrm>
          <a:custGeom>
            <a:avLst/>
            <a:gdLst/>
            <a:ahLst/>
            <a:cxnLst/>
            <a:rect l="l" t="t" r="r" b="b"/>
            <a:pathLst>
              <a:path w="9279138" h="1464645">
                <a:moveTo>
                  <a:pt x="0" y="0"/>
                </a:moveTo>
                <a:lnTo>
                  <a:pt x="9279138" y="0"/>
                </a:lnTo>
                <a:lnTo>
                  <a:pt x="9279138" y="1464645"/>
                </a:lnTo>
                <a:lnTo>
                  <a:pt x="0" y="14646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82" t="-23268"/>
            </a:stretch>
          </a:blipFill>
          <a:ln w="9525" cap="rnd">
            <a:solidFill>
              <a:srgbClr val="D1EEFF"/>
            </a:solidFill>
            <a:prstDash val="solid"/>
            <a:round/>
          </a:ln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9" name="Group 9"/>
          <p:cNvGrpSpPr/>
          <p:nvPr/>
        </p:nvGrpSpPr>
        <p:grpSpPr>
          <a:xfrm>
            <a:off x="1723421" y="6504205"/>
            <a:ext cx="10440847" cy="2511259"/>
            <a:chOff x="0" y="0"/>
            <a:chExt cx="2749853" cy="66140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49853" cy="661402"/>
            </a:xfrm>
            <a:custGeom>
              <a:avLst/>
              <a:gdLst/>
              <a:ahLst/>
              <a:cxnLst/>
              <a:rect l="l" t="t" r="r" b="b"/>
              <a:pathLst>
                <a:path w="2749853" h="661402">
                  <a:moveTo>
                    <a:pt x="37817" y="0"/>
                  </a:moveTo>
                  <a:lnTo>
                    <a:pt x="2712036" y="0"/>
                  </a:lnTo>
                  <a:cubicBezTo>
                    <a:pt x="2732921" y="0"/>
                    <a:pt x="2749853" y="16931"/>
                    <a:pt x="2749853" y="37817"/>
                  </a:cubicBezTo>
                  <a:lnTo>
                    <a:pt x="2749853" y="623585"/>
                  </a:lnTo>
                  <a:cubicBezTo>
                    <a:pt x="2749853" y="633614"/>
                    <a:pt x="2745868" y="643233"/>
                    <a:pt x="2738776" y="650325"/>
                  </a:cubicBezTo>
                  <a:cubicBezTo>
                    <a:pt x="2731684" y="657417"/>
                    <a:pt x="2722065" y="661402"/>
                    <a:pt x="2712036" y="661402"/>
                  </a:cubicBezTo>
                  <a:lnTo>
                    <a:pt x="37817" y="661402"/>
                  </a:lnTo>
                  <a:cubicBezTo>
                    <a:pt x="16931" y="661402"/>
                    <a:pt x="0" y="644470"/>
                    <a:pt x="0" y="623585"/>
                  </a:cubicBezTo>
                  <a:lnTo>
                    <a:pt x="0" y="37817"/>
                  </a:lnTo>
                  <a:cubicBezTo>
                    <a:pt x="0" y="16931"/>
                    <a:pt x="16931" y="0"/>
                    <a:pt x="37817" y="0"/>
                  </a:cubicBezTo>
                  <a:close/>
                </a:path>
              </a:pathLst>
            </a:custGeom>
            <a:solidFill>
              <a:srgbClr val="D1EE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749853" cy="7090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  <a:p>
              <a:pPr algn="ctr">
                <a:lnSpc>
                  <a:spcPts val="2939"/>
                </a:lnSpc>
              </a:pPr>
              <a:endParaRPr/>
            </a:p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→ 현대인들은 목표 달성을 위해 루틴 형성이나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기록 관리 서비스를 이용하는 사람이 많음,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특히 20대에서 디지털 도구를 활용한 루틴 관리 유행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2462518" y="5827930"/>
            <a:ext cx="8544113" cy="1285847"/>
          </a:xfrm>
          <a:custGeom>
            <a:avLst/>
            <a:gdLst/>
            <a:ahLst/>
            <a:cxnLst/>
            <a:rect l="l" t="t" r="r" b="b"/>
            <a:pathLst>
              <a:path w="8544113" h="1285847">
                <a:moveTo>
                  <a:pt x="0" y="0"/>
                </a:moveTo>
                <a:lnTo>
                  <a:pt x="8544113" y="0"/>
                </a:lnTo>
                <a:lnTo>
                  <a:pt x="8544113" y="1285847"/>
                </a:lnTo>
                <a:lnTo>
                  <a:pt x="0" y="1285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9525" cap="rnd">
            <a:solidFill>
              <a:srgbClr val="D1EEFF"/>
            </a:solidFill>
            <a:prstDash val="solid"/>
            <a:rou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35321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배경 및 필요성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461336" y="3930946"/>
            <a:ext cx="3185106" cy="3798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5"/>
              </a:lnSpc>
            </a:pPr>
            <a:endParaRPr/>
          </a:p>
          <a:p>
            <a:pPr algn="ctr">
              <a:lnSpc>
                <a:spcPts val="3785"/>
              </a:lnSpc>
            </a:pPr>
            <a:r>
              <a:rPr lang="en-US" sz="2703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독서 기록</a:t>
            </a:r>
          </a:p>
          <a:p>
            <a:pPr algn="ctr">
              <a:lnSpc>
                <a:spcPts val="3785"/>
              </a:lnSpc>
            </a:pPr>
            <a:r>
              <a:rPr lang="en-US" sz="2703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+</a:t>
            </a:r>
          </a:p>
          <a:p>
            <a:pPr algn="ctr">
              <a:lnSpc>
                <a:spcPts val="3785"/>
              </a:lnSpc>
            </a:pPr>
            <a:r>
              <a:rPr lang="en-US" sz="2703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독서 루틴관리</a:t>
            </a:r>
          </a:p>
          <a:p>
            <a:pPr algn="ctr">
              <a:lnSpc>
                <a:spcPts val="3785"/>
              </a:lnSpc>
            </a:pPr>
            <a:endParaRPr lang="en-US" sz="2703">
              <a:solidFill>
                <a:srgbClr val="000000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  <a:p>
            <a:pPr algn="ctr">
              <a:lnSpc>
                <a:spcPts val="3785"/>
              </a:lnSpc>
            </a:pPr>
            <a:r>
              <a:rPr lang="en-US" sz="2703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=&gt; 독서 습관 형성</a:t>
            </a:r>
          </a:p>
          <a:p>
            <a:pPr algn="ctr">
              <a:lnSpc>
                <a:spcPts val="3785"/>
              </a:lnSpc>
            </a:pPr>
            <a:r>
              <a:rPr lang="en-US" sz="2703">
                <a:solidFill>
                  <a:srgbClr val="000000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=&gt; 독서 문화 확산</a:t>
            </a:r>
          </a:p>
          <a:p>
            <a:pPr algn="ctr">
              <a:lnSpc>
                <a:spcPts val="3785"/>
              </a:lnSpc>
              <a:spcBef>
                <a:spcPct val="0"/>
              </a:spcBef>
            </a:pPr>
            <a:endParaRPr lang="en-US" sz="2703">
              <a:solidFill>
                <a:srgbClr val="000000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grpSp>
        <p:nvGrpSpPr>
          <p:cNvPr id="15" name="Group 15"/>
          <p:cNvGrpSpPr/>
          <p:nvPr/>
        </p:nvGrpSpPr>
        <p:grpSpPr>
          <a:xfrm rot="-5400000">
            <a:off x="12377553" y="5680175"/>
            <a:ext cx="852164" cy="743736"/>
            <a:chOff x="0" y="0"/>
            <a:chExt cx="812800" cy="70938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709380"/>
            </a:xfrm>
            <a:custGeom>
              <a:avLst/>
              <a:gdLst/>
              <a:ahLst/>
              <a:cxnLst/>
              <a:rect l="l" t="t" r="r" b="b"/>
              <a:pathLst>
                <a:path w="812800" h="709380">
                  <a:moveTo>
                    <a:pt x="406400" y="709380"/>
                  </a:moveTo>
                  <a:lnTo>
                    <a:pt x="0" y="302980"/>
                  </a:lnTo>
                  <a:lnTo>
                    <a:pt x="203200" y="30298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302980"/>
                  </a:lnTo>
                  <a:lnTo>
                    <a:pt x="812800" y="302980"/>
                  </a:lnTo>
                  <a:lnTo>
                    <a:pt x="406400" y="709380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203200" y="-47625"/>
              <a:ext cx="406400" cy="6554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추진 배경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5 / 25</a:t>
            </a:r>
          </a:p>
        </p:txBody>
      </p:sp>
      <p:sp>
        <p:nvSpPr>
          <p:cNvPr id="20" name="AutoShape 20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3274767" y="2803603"/>
          <a:ext cx="11977883" cy="6086688"/>
        </p:xfrm>
        <a:graphic>
          <a:graphicData uri="http://schemas.openxmlformats.org/drawingml/2006/table">
            <a:tbl>
              <a:tblPr/>
              <a:tblGrid>
                <a:gridCol w="39524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80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573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57086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6852"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북적북적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북덕방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루티너리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52750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책을 쌓아서 기록하자!</a:t>
                      </a:r>
                      <a:endParaRPr lang="en-US" sz="1100"/>
                    </a:p>
                    <a:p>
                      <a:pPr algn="l">
                        <a:lnSpc>
                          <a:spcPts val="2799"/>
                        </a:lnSpc>
                      </a:pPr>
                      <a:endParaRPr lang="en-US" sz="1100"/>
                    </a:p>
                    <a:p>
                      <a:pPr marL="431799" lvl="1" indent="-215899" algn="l">
                        <a:lnSpc>
                          <a:spcPts val="2799"/>
                        </a:lnSpc>
                        <a:buFont typeface="Arial"/>
                        <a:buChar char="•"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책 검색 및 기록</a:t>
                      </a:r>
                    </a:p>
                    <a:p>
                      <a:pPr marL="431799" lvl="1" indent="-215899" algn="l">
                        <a:lnSpc>
                          <a:spcPts val="2799"/>
                        </a:lnSpc>
                        <a:buFont typeface="Arial"/>
                        <a:buChar char="•"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월 별 독서 통계</a:t>
                      </a:r>
                    </a:p>
                    <a:p>
                      <a:pPr marL="431799" lvl="1" indent="-215899" algn="l">
                        <a:lnSpc>
                          <a:spcPts val="2799"/>
                        </a:lnSpc>
                        <a:buFont typeface="Arial"/>
                        <a:buChar char="•"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캐릭터 리워드</a:t>
                      </a: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책 읽는 사람들의 공간</a:t>
                      </a:r>
                      <a:endParaRPr lang="en-US" sz="1100"/>
                    </a:p>
                    <a:p>
                      <a:pPr algn="ctr">
                        <a:lnSpc>
                          <a:spcPts val="2659"/>
                        </a:lnSpc>
                      </a:pPr>
                      <a:endParaRPr lang="en-US" sz="1100"/>
                    </a:p>
                    <a:p>
                      <a:pPr marL="410209" lvl="1" indent="-205105" algn="l">
                        <a:lnSpc>
                          <a:spcPts val="2659"/>
                        </a:lnSpc>
                        <a:buFont typeface="Arial"/>
                        <a:buChar char="•"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책 검색 및 기록</a:t>
                      </a:r>
                    </a:p>
                    <a:p>
                      <a:pPr marL="410209" lvl="1" indent="-205105" algn="l">
                        <a:lnSpc>
                          <a:spcPts val="2659"/>
                        </a:lnSpc>
                        <a:buFont typeface="Arial"/>
                        <a:buChar char="•"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독서 타이머, 메모, 달력 기능 </a:t>
                      </a:r>
                    </a:p>
                    <a:p>
                      <a:pPr marL="410209" lvl="1" indent="-205105" algn="l">
                        <a:lnSpc>
                          <a:spcPts val="2659"/>
                        </a:lnSpc>
                        <a:buFont typeface="Arial"/>
                        <a:buChar char="•"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독서 클럽 찾기 서비스</a:t>
                      </a: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갓생 습관과 하루 루틴 계획</a:t>
                      </a:r>
                      <a:endParaRPr lang="en-US" sz="1100"/>
                    </a:p>
                    <a:p>
                      <a:pPr algn="ctr">
                        <a:lnSpc>
                          <a:spcPts val="2799"/>
                        </a:lnSpc>
                      </a:pPr>
                      <a:endParaRPr lang="en-US" sz="1100"/>
                    </a:p>
                    <a:p>
                      <a:pPr marL="431799" lvl="1" indent="-215899" algn="l">
                        <a:lnSpc>
                          <a:spcPts val="2799"/>
                        </a:lnSpc>
                        <a:buFont typeface="Arial"/>
                        <a:buChar char="•"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루틴 타이머와 습관 트래킹</a:t>
                      </a:r>
                    </a:p>
                    <a:p>
                      <a:pPr marL="431799" lvl="1" indent="-215899" algn="l">
                        <a:lnSpc>
                          <a:spcPts val="2799"/>
                        </a:lnSpc>
                        <a:buFont typeface="Arial"/>
                        <a:buChar char="•"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루틴 달력으로 성공 횟수 파악</a:t>
                      </a:r>
                    </a:p>
                    <a:p>
                      <a:pPr marL="431799" lvl="1" indent="-215899" algn="l">
                        <a:lnSpc>
                          <a:spcPts val="2799"/>
                        </a:lnSpc>
                        <a:buFont typeface="Arial"/>
                        <a:buChar char="•"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성장 일기 등 메모 기능</a:t>
                      </a: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Freeform 6"/>
          <p:cNvSpPr/>
          <p:nvPr/>
        </p:nvSpPr>
        <p:spPr>
          <a:xfrm>
            <a:off x="7886103" y="2965053"/>
            <a:ext cx="2576552" cy="2479689"/>
          </a:xfrm>
          <a:custGeom>
            <a:avLst/>
            <a:gdLst/>
            <a:ahLst/>
            <a:cxnLst/>
            <a:rect l="l" t="t" r="r" b="b"/>
            <a:pathLst>
              <a:path w="2576552" h="2479689">
                <a:moveTo>
                  <a:pt x="0" y="0"/>
                </a:moveTo>
                <a:lnTo>
                  <a:pt x="2576552" y="0"/>
                </a:lnTo>
                <a:lnTo>
                  <a:pt x="2576552" y="2479689"/>
                </a:lnTo>
                <a:lnTo>
                  <a:pt x="0" y="2479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7" name="Group 7"/>
          <p:cNvGrpSpPr/>
          <p:nvPr/>
        </p:nvGrpSpPr>
        <p:grpSpPr>
          <a:xfrm>
            <a:off x="11579876" y="3017185"/>
            <a:ext cx="2793467" cy="2331831"/>
            <a:chOff x="0" y="0"/>
            <a:chExt cx="3724623" cy="3109108"/>
          </a:xfrm>
        </p:grpSpPr>
        <p:sp>
          <p:nvSpPr>
            <p:cNvPr id="8" name="Freeform 8"/>
            <p:cNvSpPr/>
            <p:nvPr/>
          </p:nvSpPr>
          <p:spPr>
            <a:xfrm>
              <a:off x="224999" y="0"/>
              <a:ext cx="3499624" cy="3109108"/>
            </a:xfrm>
            <a:custGeom>
              <a:avLst/>
              <a:gdLst/>
              <a:ahLst/>
              <a:cxnLst/>
              <a:rect l="l" t="t" r="r" b="b"/>
              <a:pathLst>
                <a:path w="3499624" h="3109108">
                  <a:moveTo>
                    <a:pt x="0" y="0"/>
                  </a:moveTo>
                  <a:lnTo>
                    <a:pt x="3499624" y="0"/>
                  </a:lnTo>
                  <a:lnTo>
                    <a:pt x="3499624" y="3109108"/>
                  </a:lnTo>
                  <a:lnTo>
                    <a:pt x="0" y="3109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1741397"/>
              <a:ext cx="1445866" cy="1367711"/>
            </a:xfrm>
            <a:custGeom>
              <a:avLst/>
              <a:gdLst/>
              <a:ahLst/>
              <a:cxnLst/>
              <a:rect l="l" t="t" r="r" b="b"/>
              <a:pathLst>
                <a:path w="1445866" h="1367711">
                  <a:moveTo>
                    <a:pt x="0" y="0"/>
                  </a:moveTo>
                  <a:lnTo>
                    <a:pt x="1445866" y="0"/>
                  </a:lnTo>
                  <a:lnTo>
                    <a:pt x="1445866" y="1367711"/>
                  </a:lnTo>
                  <a:lnTo>
                    <a:pt x="0" y="13677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10" name="Freeform 10"/>
          <p:cNvSpPr/>
          <p:nvPr/>
        </p:nvSpPr>
        <p:spPr>
          <a:xfrm>
            <a:off x="3909617" y="3060778"/>
            <a:ext cx="2674768" cy="2288238"/>
          </a:xfrm>
          <a:custGeom>
            <a:avLst/>
            <a:gdLst/>
            <a:ahLst/>
            <a:cxnLst/>
            <a:rect l="l" t="t" r="r" b="b"/>
            <a:pathLst>
              <a:path w="2674768" h="2288238">
                <a:moveTo>
                  <a:pt x="0" y="0"/>
                </a:moveTo>
                <a:lnTo>
                  <a:pt x="2674767" y="0"/>
                </a:lnTo>
                <a:lnTo>
                  <a:pt x="2674767" y="2288239"/>
                </a:lnTo>
                <a:lnTo>
                  <a:pt x="0" y="22882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29584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35321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선행기술 및 사례 분석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추진 배경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6 / 25</a:t>
            </a:r>
          </a:p>
        </p:txBody>
      </p:sp>
      <p:sp>
        <p:nvSpPr>
          <p:cNvPr id="14" name="AutoShape 14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733500"/>
              </p:ext>
            </p:extLst>
          </p:nvPr>
        </p:nvGraphicFramePr>
        <p:xfrm>
          <a:off x="2827365" y="2803603"/>
          <a:ext cx="12697870" cy="6024508"/>
        </p:xfrm>
        <a:graphic>
          <a:graphicData uri="http://schemas.openxmlformats.org/drawingml/2006/table">
            <a:tbl>
              <a:tblPr/>
              <a:tblGrid>
                <a:gridCol w="25395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95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395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95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3957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60644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 dirty="0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리</a:t>
                      </a:r>
                      <a:r>
                        <a:rPr lang="ko-KR" altLang="en-US" sz="2599" dirty="0" err="1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딩</a:t>
                      </a:r>
                      <a:r>
                        <a:rPr lang="en-US" sz="2599" dirty="0" err="1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루틴</a:t>
                      </a:r>
                      <a:endParaRPr lang="en-US" sz="1100" dirty="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북덕방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루티너리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북적북적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0644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책 검색 및 기록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X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0644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독서(루틴) 달력 제공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X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0644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독서(루틴) 타이머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X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60644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메모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60644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장소 저장 기능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X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X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X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60644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커뮤니티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O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△(독서 모임)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X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dirty="0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X</a:t>
                      </a:r>
                      <a:endParaRPr lang="en-US" sz="1100" dirty="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89DD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AutoShape 6"/>
          <p:cNvSpPr/>
          <p:nvPr/>
        </p:nvSpPr>
        <p:spPr>
          <a:xfrm>
            <a:off x="5292008" y="2812508"/>
            <a:ext cx="2686424" cy="0"/>
          </a:xfrm>
          <a:prstGeom prst="line">
            <a:avLst/>
          </a:prstGeom>
          <a:ln w="85725" cap="flat">
            <a:solidFill>
              <a:srgbClr val="00A0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AutoShape 7"/>
          <p:cNvSpPr/>
          <p:nvPr/>
        </p:nvSpPr>
        <p:spPr>
          <a:xfrm flipV="1">
            <a:off x="5292142" y="8856684"/>
            <a:ext cx="2686426" cy="0"/>
          </a:xfrm>
          <a:prstGeom prst="line">
            <a:avLst/>
          </a:prstGeom>
          <a:ln w="85725" cap="flat">
            <a:solidFill>
              <a:srgbClr val="00A0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AutoShape 8"/>
          <p:cNvSpPr/>
          <p:nvPr/>
        </p:nvSpPr>
        <p:spPr>
          <a:xfrm>
            <a:off x="5344529" y="2849537"/>
            <a:ext cx="0" cy="6007332"/>
          </a:xfrm>
          <a:prstGeom prst="line">
            <a:avLst/>
          </a:prstGeom>
          <a:ln w="85725" cap="flat">
            <a:solidFill>
              <a:srgbClr val="00A0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AutoShape 9"/>
          <p:cNvSpPr/>
          <p:nvPr/>
        </p:nvSpPr>
        <p:spPr>
          <a:xfrm>
            <a:off x="7935706" y="2803543"/>
            <a:ext cx="0" cy="6053200"/>
          </a:xfrm>
          <a:prstGeom prst="line">
            <a:avLst/>
          </a:prstGeom>
          <a:ln w="85725" cap="flat">
            <a:solidFill>
              <a:srgbClr val="00A0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추진 배경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7 / 25</a:t>
            </a:r>
          </a:p>
        </p:txBody>
      </p:sp>
      <p:sp>
        <p:nvSpPr>
          <p:cNvPr id="12" name="AutoShape 12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35321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선행기술 및 사례 분석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2493998" y="2897115"/>
          <a:ext cx="13300004" cy="5492208"/>
        </p:xfrm>
        <a:graphic>
          <a:graphicData uri="http://schemas.openxmlformats.org/drawingml/2006/table">
            <a:tbl>
              <a:tblPr/>
              <a:tblGrid>
                <a:gridCol w="1493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069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73052">
                <a:tc>
                  <a:txBody>
                    <a:bodyPr/>
                    <a:lstStyle/>
                    <a:p>
                      <a:pPr algn="ctr">
                        <a:lnSpc>
                          <a:spcPts val="4339"/>
                        </a:lnSpc>
                        <a:defRPr/>
                      </a:pPr>
                      <a:r>
                        <a:rPr lang="en-US" sz="3099">
                          <a:solidFill>
                            <a:srgbClr val="000000"/>
                          </a:solidFill>
                          <a:latin typeface="210 디딤고딕 Bold"/>
                          <a:ea typeface="210 디딤고딕 Bold"/>
                          <a:cs typeface="210 디딤고딕 Bold"/>
                          <a:sym typeface="210 디딤고딕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사용자의 지속적인 독서 활동 독려 및 자기주도적인 독서 습관 강화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3052">
                <a:tc>
                  <a:txBody>
                    <a:bodyPr/>
                    <a:lstStyle/>
                    <a:p>
                      <a:pPr algn="ctr">
                        <a:lnSpc>
                          <a:spcPts val="4339"/>
                        </a:lnSpc>
                        <a:defRPr/>
                      </a:pPr>
                      <a:r>
                        <a:rPr lang="en-US" sz="30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독서 장소를 기반으로 한 기능을 추가하여 자신이 선호하는 장소에서의 독서 기록 공유 및 교류 강화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3052">
                <a:tc>
                  <a:txBody>
                    <a:bodyPr/>
                    <a:lstStyle/>
                    <a:p>
                      <a:pPr algn="ctr">
                        <a:lnSpc>
                          <a:spcPts val="4339"/>
                        </a:lnSpc>
                        <a:defRPr/>
                      </a:pPr>
                      <a:r>
                        <a:rPr lang="en-US" sz="30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도서에 대한 감상평 및 루틴 기록을 쉽게 조회하여 자신의 독서 과정을 시각적으로 확인 가능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3052">
                <a:tc>
                  <a:txBody>
                    <a:bodyPr/>
                    <a:lstStyle/>
                    <a:p>
                      <a:pPr algn="ctr">
                        <a:lnSpc>
                          <a:spcPts val="4339"/>
                        </a:lnSpc>
                        <a:defRPr/>
                      </a:pPr>
                      <a:r>
                        <a:rPr lang="en-US" sz="30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210 디딤고딕"/>
                          <a:ea typeface="210 디딤고딕"/>
                          <a:cs typeface="210 디딤고딕"/>
                          <a:sym typeface="210 디딤고딕"/>
                        </a:rPr>
                        <a:t>사용자가 쉽게 서비스에 적응할 수 있도록 직관적인 디자인 구현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목표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8 / 25</a:t>
            </a:r>
          </a:p>
        </p:txBody>
      </p:sp>
      <p:sp>
        <p:nvSpPr>
          <p:cNvPr id="9" name="AutoShape 9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17190" y="2975020"/>
            <a:ext cx="14699216" cy="931504"/>
            <a:chOff x="0" y="0"/>
            <a:chExt cx="19598955" cy="1242005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669788" cy="1242005"/>
              <a:chOff x="0" y="0"/>
              <a:chExt cx="527365" cy="245334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27365" cy="245334"/>
              </a:xfrm>
              <a:custGeom>
                <a:avLst/>
                <a:gdLst/>
                <a:ahLst/>
                <a:cxnLst/>
                <a:rect l="l" t="t" r="r" b="b"/>
                <a:pathLst>
                  <a:path w="527365" h="245334">
                    <a:moveTo>
                      <a:pt x="0" y="0"/>
                    </a:moveTo>
                    <a:lnTo>
                      <a:pt x="527365" y="0"/>
                    </a:lnTo>
                    <a:lnTo>
                      <a:pt x="527365" y="245334"/>
                    </a:lnTo>
                    <a:lnTo>
                      <a:pt x="0" y="245334"/>
                    </a:lnTo>
                    <a:close/>
                  </a:path>
                </a:pathLst>
              </a:custGeom>
              <a:solidFill>
                <a:srgbClr val="F1FAFF"/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27365" cy="29295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  <a:spcBef>
                    <a:spcPct val="0"/>
                  </a:spcBef>
                </a:pPr>
                <a:r>
                  <a:rPr lang="en-US" sz="2199">
                    <a:solidFill>
                      <a:srgbClr val="1D2A3A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회원 관리</a:t>
                </a:r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2644388" y="0"/>
              <a:ext cx="16954567" cy="1242005"/>
              <a:chOff x="0" y="0"/>
              <a:chExt cx="3349050" cy="245334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3349050" cy="245334"/>
              </a:xfrm>
              <a:custGeom>
                <a:avLst/>
                <a:gdLst/>
                <a:ahLst/>
                <a:cxnLst/>
                <a:rect l="l" t="t" r="r" b="b"/>
                <a:pathLst>
                  <a:path w="3349050" h="245334">
                    <a:moveTo>
                      <a:pt x="0" y="0"/>
                    </a:moveTo>
                    <a:lnTo>
                      <a:pt x="3349050" y="0"/>
                    </a:lnTo>
                    <a:lnTo>
                      <a:pt x="3349050" y="245334"/>
                    </a:lnTo>
                    <a:lnTo>
                      <a:pt x="0" y="24533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3349050" cy="292959"/>
              </a:xfrm>
              <a:prstGeom prst="rect">
                <a:avLst/>
              </a:prstGeom>
            </p:spPr>
            <p:txBody>
              <a:bodyPr lIns="114300" tIns="114300" rIns="114300" bIns="114300" rtlCol="0" anchor="ctr"/>
              <a:lstStyle/>
              <a:p>
                <a:pPr algn="l">
                  <a:lnSpc>
                    <a:spcPts val="3079"/>
                  </a:lnSpc>
                  <a:spcBef>
                    <a:spcPct val="0"/>
                  </a:spcBef>
                </a:pPr>
                <a:r>
                  <a:rPr lang="en-US" sz="2199" spc="8">
                    <a:solidFill>
                      <a:srgbClr val="1D2A3A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 아이디, 비밀번호 등의 정보로 로그인 및 회원가입</a:t>
                </a:r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1817190" y="4238055"/>
            <a:ext cx="14699216" cy="931504"/>
            <a:chOff x="0" y="0"/>
            <a:chExt cx="19598955" cy="1242005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2669788" cy="1242005"/>
              <a:chOff x="0" y="0"/>
              <a:chExt cx="527365" cy="245334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527365" cy="245334"/>
              </a:xfrm>
              <a:custGeom>
                <a:avLst/>
                <a:gdLst/>
                <a:ahLst/>
                <a:cxnLst/>
                <a:rect l="l" t="t" r="r" b="b"/>
                <a:pathLst>
                  <a:path w="527365" h="245334">
                    <a:moveTo>
                      <a:pt x="0" y="0"/>
                    </a:moveTo>
                    <a:lnTo>
                      <a:pt x="527365" y="0"/>
                    </a:lnTo>
                    <a:lnTo>
                      <a:pt x="527365" y="245334"/>
                    </a:lnTo>
                    <a:lnTo>
                      <a:pt x="0" y="245334"/>
                    </a:lnTo>
                    <a:close/>
                  </a:path>
                </a:pathLst>
              </a:custGeom>
              <a:solidFill>
                <a:srgbClr val="F1FAFF"/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527365" cy="29295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  <a:spcBef>
                    <a:spcPct val="0"/>
                  </a:spcBef>
                </a:pPr>
                <a:r>
                  <a:rPr lang="en-US" sz="2199">
                    <a:solidFill>
                      <a:srgbClr val="1D2A3A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루틴 기록</a:t>
                </a: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2644388" y="0"/>
              <a:ext cx="16954567" cy="1242005"/>
              <a:chOff x="0" y="0"/>
              <a:chExt cx="3349050" cy="245334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3349050" cy="245334"/>
              </a:xfrm>
              <a:custGeom>
                <a:avLst/>
                <a:gdLst/>
                <a:ahLst/>
                <a:cxnLst/>
                <a:rect l="l" t="t" r="r" b="b"/>
                <a:pathLst>
                  <a:path w="3349050" h="245334">
                    <a:moveTo>
                      <a:pt x="0" y="0"/>
                    </a:moveTo>
                    <a:lnTo>
                      <a:pt x="3349050" y="0"/>
                    </a:lnTo>
                    <a:lnTo>
                      <a:pt x="3349050" y="245334"/>
                    </a:lnTo>
                    <a:lnTo>
                      <a:pt x="0" y="24533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47625"/>
                <a:ext cx="3349050" cy="292959"/>
              </a:xfrm>
              <a:prstGeom prst="rect">
                <a:avLst/>
              </a:prstGeom>
            </p:spPr>
            <p:txBody>
              <a:bodyPr lIns="114300" tIns="114300" rIns="114300" bIns="114300" rtlCol="0" anchor="ctr"/>
              <a:lstStyle/>
              <a:p>
                <a:pPr algn="l">
                  <a:lnSpc>
                    <a:spcPts val="3079"/>
                  </a:lnSpc>
                  <a:spcBef>
                    <a:spcPct val="0"/>
                  </a:spcBef>
                </a:pPr>
                <a:r>
                  <a:rPr lang="en-US" sz="2199" spc="8">
                    <a:solidFill>
                      <a:srgbClr val="1D2A3A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 본인의 독서 루틴을 등록하고 이를 수행한 후 책 제목, 장소, 한줄소감 등을 포함한 독서록을 작성</a:t>
                </a:r>
              </a:p>
            </p:txBody>
          </p:sp>
        </p:grpSp>
      </p:grpSp>
      <p:grpSp>
        <p:nvGrpSpPr>
          <p:cNvPr id="19" name="Group 19"/>
          <p:cNvGrpSpPr/>
          <p:nvPr/>
        </p:nvGrpSpPr>
        <p:grpSpPr>
          <a:xfrm>
            <a:off x="1817190" y="5501090"/>
            <a:ext cx="14699216" cy="931504"/>
            <a:chOff x="0" y="0"/>
            <a:chExt cx="19598955" cy="1242005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2669788" cy="1242005"/>
              <a:chOff x="0" y="0"/>
              <a:chExt cx="527365" cy="245334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527365" cy="245334"/>
              </a:xfrm>
              <a:custGeom>
                <a:avLst/>
                <a:gdLst/>
                <a:ahLst/>
                <a:cxnLst/>
                <a:rect l="l" t="t" r="r" b="b"/>
                <a:pathLst>
                  <a:path w="527365" h="245334">
                    <a:moveTo>
                      <a:pt x="0" y="0"/>
                    </a:moveTo>
                    <a:lnTo>
                      <a:pt x="527365" y="0"/>
                    </a:lnTo>
                    <a:lnTo>
                      <a:pt x="527365" y="245334"/>
                    </a:lnTo>
                    <a:lnTo>
                      <a:pt x="0" y="245334"/>
                    </a:lnTo>
                    <a:close/>
                  </a:path>
                </a:pathLst>
              </a:custGeom>
              <a:solidFill>
                <a:srgbClr val="F1FAFF"/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2" name="TextBox 22"/>
              <p:cNvSpPr txBox="1"/>
              <p:nvPr/>
            </p:nvSpPr>
            <p:spPr>
              <a:xfrm>
                <a:off x="0" y="-47625"/>
                <a:ext cx="527365" cy="29295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  <a:spcBef>
                    <a:spcPct val="0"/>
                  </a:spcBef>
                </a:pPr>
                <a:r>
                  <a:rPr lang="en-US" sz="2199">
                    <a:solidFill>
                      <a:srgbClr val="1D2A3A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리딩 클럽</a:t>
                </a:r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>
              <a:off x="2644388" y="0"/>
              <a:ext cx="16954567" cy="1242005"/>
              <a:chOff x="0" y="0"/>
              <a:chExt cx="3349050" cy="245334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3349050" cy="245334"/>
              </a:xfrm>
              <a:custGeom>
                <a:avLst/>
                <a:gdLst/>
                <a:ahLst/>
                <a:cxnLst/>
                <a:rect l="l" t="t" r="r" b="b"/>
                <a:pathLst>
                  <a:path w="3349050" h="245334">
                    <a:moveTo>
                      <a:pt x="0" y="0"/>
                    </a:moveTo>
                    <a:lnTo>
                      <a:pt x="3349050" y="0"/>
                    </a:lnTo>
                    <a:lnTo>
                      <a:pt x="3349050" y="245334"/>
                    </a:lnTo>
                    <a:lnTo>
                      <a:pt x="0" y="24533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47625"/>
                <a:ext cx="3349050" cy="292959"/>
              </a:xfrm>
              <a:prstGeom prst="rect">
                <a:avLst/>
              </a:prstGeom>
            </p:spPr>
            <p:txBody>
              <a:bodyPr lIns="114300" tIns="114300" rIns="114300" bIns="114300" rtlCol="0" anchor="ctr"/>
              <a:lstStyle/>
              <a:p>
                <a:pPr algn="l">
                  <a:lnSpc>
                    <a:spcPts val="3079"/>
                  </a:lnSpc>
                  <a:spcBef>
                    <a:spcPct val="0"/>
                  </a:spcBef>
                </a:pPr>
                <a:r>
                  <a:rPr lang="en-US" sz="2199" spc="8">
                    <a:solidFill>
                      <a:srgbClr val="1D2A3A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 다른 사용자와 루틴을 공유하여 서로의 기록 확인</a:t>
                </a:r>
              </a:p>
            </p:txBody>
          </p:sp>
        </p:grpSp>
      </p:grpSp>
      <p:grpSp>
        <p:nvGrpSpPr>
          <p:cNvPr id="26" name="Group 26"/>
          <p:cNvGrpSpPr/>
          <p:nvPr/>
        </p:nvGrpSpPr>
        <p:grpSpPr>
          <a:xfrm>
            <a:off x="1817190" y="6764125"/>
            <a:ext cx="14699216" cy="931504"/>
            <a:chOff x="0" y="0"/>
            <a:chExt cx="19598955" cy="1242005"/>
          </a:xfrm>
        </p:grpSpPr>
        <p:grpSp>
          <p:nvGrpSpPr>
            <p:cNvPr id="27" name="Group 27"/>
            <p:cNvGrpSpPr/>
            <p:nvPr/>
          </p:nvGrpSpPr>
          <p:grpSpPr>
            <a:xfrm>
              <a:off x="0" y="0"/>
              <a:ext cx="2669788" cy="1242005"/>
              <a:chOff x="0" y="0"/>
              <a:chExt cx="527365" cy="245334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527365" cy="245334"/>
              </a:xfrm>
              <a:custGeom>
                <a:avLst/>
                <a:gdLst/>
                <a:ahLst/>
                <a:cxnLst/>
                <a:rect l="l" t="t" r="r" b="b"/>
                <a:pathLst>
                  <a:path w="527365" h="245334">
                    <a:moveTo>
                      <a:pt x="0" y="0"/>
                    </a:moveTo>
                    <a:lnTo>
                      <a:pt x="527365" y="0"/>
                    </a:lnTo>
                    <a:lnTo>
                      <a:pt x="527365" y="245334"/>
                    </a:lnTo>
                    <a:lnTo>
                      <a:pt x="0" y="245334"/>
                    </a:lnTo>
                    <a:close/>
                  </a:path>
                </a:pathLst>
              </a:custGeom>
              <a:solidFill>
                <a:srgbClr val="F1FAFF"/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0" y="-47625"/>
                <a:ext cx="527365" cy="29295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  <a:spcBef>
                    <a:spcPct val="0"/>
                  </a:spcBef>
                </a:pPr>
                <a:r>
                  <a:rPr lang="en-US" sz="2199">
                    <a:solidFill>
                      <a:srgbClr val="1D2A3A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서재 관리</a:t>
                </a:r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>
              <a:off x="2644388" y="0"/>
              <a:ext cx="16954567" cy="1242005"/>
              <a:chOff x="0" y="0"/>
              <a:chExt cx="3349050" cy="245334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3349050" cy="245334"/>
              </a:xfrm>
              <a:custGeom>
                <a:avLst/>
                <a:gdLst/>
                <a:ahLst/>
                <a:cxnLst/>
                <a:rect l="l" t="t" r="r" b="b"/>
                <a:pathLst>
                  <a:path w="3349050" h="245334">
                    <a:moveTo>
                      <a:pt x="0" y="0"/>
                    </a:moveTo>
                    <a:lnTo>
                      <a:pt x="3349050" y="0"/>
                    </a:lnTo>
                    <a:lnTo>
                      <a:pt x="3349050" y="245334"/>
                    </a:lnTo>
                    <a:lnTo>
                      <a:pt x="0" y="24533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32" name="TextBox 32"/>
              <p:cNvSpPr txBox="1"/>
              <p:nvPr/>
            </p:nvSpPr>
            <p:spPr>
              <a:xfrm>
                <a:off x="0" y="-47625"/>
                <a:ext cx="3349050" cy="292959"/>
              </a:xfrm>
              <a:prstGeom prst="rect">
                <a:avLst/>
              </a:prstGeom>
            </p:spPr>
            <p:txBody>
              <a:bodyPr lIns="114300" tIns="114300" rIns="114300" bIns="114300" rtlCol="0" anchor="ctr"/>
              <a:lstStyle/>
              <a:p>
                <a:pPr algn="l">
                  <a:lnSpc>
                    <a:spcPts val="3079"/>
                  </a:lnSpc>
                  <a:spcBef>
                    <a:spcPct val="0"/>
                  </a:spcBef>
                </a:pPr>
                <a:r>
                  <a:rPr lang="en-US" sz="2199" spc="8">
                    <a:solidFill>
                      <a:srgbClr val="1D2A3A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 서재 페이지에 본인이 읽고 있는 책 등록 및 각 책에 대해 작성한 기록과 루틴 확인</a:t>
                </a:r>
              </a:p>
            </p:txBody>
          </p:sp>
        </p:grpSp>
      </p:grpSp>
      <p:grpSp>
        <p:nvGrpSpPr>
          <p:cNvPr id="33" name="Group 33"/>
          <p:cNvGrpSpPr/>
          <p:nvPr/>
        </p:nvGrpSpPr>
        <p:grpSpPr>
          <a:xfrm>
            <a:off x="1817190" y="8027159"/>
            <a:ext cx="14699216" cy="931504"/>
            <a:chOff x="0" y="0"/>
            <a:chExt cx="19598955" cy="1242005"/>
          </a:xfrm>
        </p:grpSpPr>
        <p:grpSp>
          <p:nvGrpSpPr>
            <p:cNvPr id="34" name="Group 34"/>
            <p:cNvGrpSpPr/>
            <p:nvPr/>
          </p:nvGrpSpPr>
          <p:grpSpPr>
            <a:xfrm>
              <a:off x="0" y="0"/>
              <a:ext cx="2669788" cy="1242005"/>
              <a:chOff x="0" y="0"/>
              <a:chExt cx="527365" cy="245334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527365" cy="245334"/>
              </a:xfrm>
              <a:custGeom>
                <a:avLst/>
                <a:gdLst/>
                <a:ahLst/>
                <a:cxnLst/>
                <a:rect l="l" t="t" r="r" b="b"/>
                <a:pathLst>
                  <a:path w="527365" h="245334">
                    <a:moveTo>
                      <a:pt x="0" y="0"/>
                    </a:moveTo>
                    <a:lnTo>
                      <a:pt x="527365" y="0"/>
                    </a:lnTo>
                    <a:lnTo>
                      <a:pt x="527365" y="245334"/>
                    </a:lnTo>
                    <a:lnTo>
                      <a:pt x="0" y="245334"/>
                    </a:lnTo>
                    <a:close/>
                  </a:path>
                </a:pathLst>
              </a:custGeom>
              <a:solidFill>
                <a:srgbClr val="F1FAFF"/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36" name="TextBox 36"/>
              <p:cNvSpPr txBox="1"/>
              <p:nvPr/>
            </p:nvSpPr>
            <p:spPr>
              <a:xfrm>
                <a:off x="0" y="-47625"/>
                <a:ext cx="527365" cy="29295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  <a:spcBef>
                    <a:spcPct val="0"/>
                  </a:spcBef>
                </a:pPr>
                <a:r>
                  <a:rPr lang="en-US" sz="2199">
                    <a:solidFill>
                      <a:srgbClr val="1D2A3A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인기 리딩 클럽</a:t>
                </a: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>
              <a:off x="2644388" y="0"/>
              <a:ext cx="16954567" cy="1242005"/>
              <a:chOff x="0" y="0"/>
              <a:chExt cx="3349050" cy="245334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3349050" cy="245334"/>
              </a:xfrm>
              <a:custGeom>
                <a:avLst/>
                <a:gdLst/>
                <a:ahLst/>
                <a:cxnLst/>
                <a:rect l="l" t="t" r="r" b="b"/>
                <a:pathLst>
                  <a:path w="3349050" h="245334">
                    <a:moveTo>
                      <a:pt x="0" y="0"/>
                    </a:moveTo>
                    <a:lnTo>
                      <a:pt x="3349050" y="0"/>
                    </a:lnTo>
                    <a:lnTo>
                      <a:pt x="3349050" y="245334"/>
                    </a:lnTo>
                    <a:lnTo>
                      <a:pt x="0" y="24533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3087BB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39" name="TextBox 39"/>
              <p:cNvSpPr txBox="1"/>
              <p:nvPr/>
            </p:nvSpPr>
            <p:spPr>
              <a:xfrm>
                <a:off x="0" y="-47625"/>
                <a:ext cx="3349050" cy="292959"/>
              </a:xfrm>
              <a:prstGeom prst="rect">
                <a:avLst/>
              </a:prstGeom>
            </p:spPr>
            <p:txBody>
              <a:bodyPr lIns="114300" tIns="114300" rIns="114300" bIns="114300" rtlCol="0" anchor="ctr"/>
              <a:lstStyle/>
              <a:p>
                <a:pPr algn="l">
                  <a:lnSpc>
                    <a:spcPts val="3079"/>
                  </a:lnSpc>
                  <a:spcBef>
                    <a:spcPct val="0"/>
                  </a:spcBef>
                </a:pPr>
                <a:r>
                  <a:rPr lang="en-US" sz="2199" spc="8">
                    <a:solidFill>
                      <a:srgbClr val="1D2A3A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 시간대별 사용자가 가장 많이 루틴을 시행하고 있는 장소와 책 및 참여자가 많은 인기 루틴 확인</a:t>
                </a:r>
              </a:p>
            </p:txBody>
          </p:sp>
        </p:grpSp>
      </p:grpSp>
      <p:sp>
        <p:nvSpPr>
          <p:cNvPr id="40" name="TextBox 40"/>
          <p:cNvSpPr txBox="1"/>
          <p:nvPr/>
        </p:nvSpPr>
        <p:spPr>
          <a:xfrm>
            <a:off x="4141723" y="968350"/>
            <a:ext cx="4034547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F5F98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내용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285284" y="866775"/>
            <a:ext cx="3351447" cy="76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목표 및 내용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3245941" y="1115386"/>
            <a:ext cx="3756775" cy="382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9 / 25</a:t>
            </a:r>
          </a:p>
        </p:txBody>
      </p:sp>
      <p:sp>
        <p:nvSpPr>
          <p:cNvPr id="43" name="AutoShape 43"/>
          <p:cNvSpPr/>
          <p:nvPr/>
        </p:nvSpPr>
        <p:spPr>
          <a:xfrm>
            <a:off x="809825" y="1923885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4" name="TextBox 44"/>
          <p:cNvSpPr txBox="1"/>
          <p:nvPr/>
        </p:nvSpPr>
        <p:spPr>
          <a:xfrm>
            <a:off x="1332100" y="2162010"/>
            <a:ext cx="5788972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1D2A3A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주요 기능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1130</Words>
  <Application>Microsoft Office PowerPoint</Application>
  <PresentationFormat>사용자 지정</PresentationFormat>
  <Paragraphs>360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2" baseType="lpstr">
      <vt:lpstr>210 디딤고딕 Light</vt:lpstr>
      <vt:lpstr>Calibri</vt:lpstr>
      <vt:lpstr>210 디딤고딕</vt:lpstr>
      <vt:lpstr>Black Han Sans</vt:lpstr>
      <vt:lpstr>210 디딤고딕 Bold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제안서발표</dc:title>
  <cp:lastModifiedBy>박서현</cp:lastModifiedBy>
  <cp:revision>3</cp:revision>
  <dcterms:created xsi:type="dcterms:W3CDTF">2006-08-16T00:00:00Z</dcterms:created>
  <dcterms:modified xsi:type="dcterms:W3CDTF">2024-10-15T13:25:41Z</dcterms:modified>
  <dc:identifier>DAGRv5cBLpU</dc:identifier>
</cp:coreProperties>
</file>

<file path=docProps/thumbnail.jpeg>
</file>